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sldIdLst>
    <p:sldId id="256" r:id="rId2"/>
    <p:sldId id="360" r:id="rId3"/>
    <p:sldId id="257" r:id="rId4"/>
    <p:sldId id="384" r:id="rId5"/>
    <p:sldId id="383" r:id="rId6"/>
    <p:sldId id="362" r:id="rId7"/>
    <p:sldId id="363" r:id="rId8"/>
    <p:sldId id="364" r:id="rId9"/>
    <p:sldId id="365" r:id="rId10"/>
    <p:sldId id="276" r:id="rId11"/>
    <p:sldId id="367" r:id="rId12"/>
    <p:sldId id="380" r:id="rId13"/>
    <p:sldId id="368" r:id="rId14"/>
    <p:sldId id="277" r:id="rId15"/>
    <p:sldId id="369" r:id="rId16"/>
    <p:sldId id="370" r:id="rId17"/>
    <p:sldId id="371" r:id="rId18"/>
    <p:sldId id="372" r:id="rId19"/>
    <p:sldId id="373" r:id="rId20"/>
    <p:sldId id="374" r:id="rId21"/>
    <p:sldId id="375" r:id="rId22"/>
    <p:sldId id="381" r:id="rId23"/>
    <p:sldId id="376" r:id="rId24"/>
    <p:sldId id="377" r:id="rId25"/>
    <p:sldId id="378" r:id="rId26"/>
    <p:sldId id="379" r:id="rId27"/>
    <p:sldId id="302" r:id="rId28"/>
    <p:sldId id="38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433" autoAdjust="0"/>
  </p:normalViewPr>
  <p:slideViewPr>
    <p:cSldViewPr snapToGrid="0">
      <p:cViewPr varScale="1">
        <p:scale>
          <a:sx n="54" d="100"/>
          <a:sy n="54" d="100"/>
        </p:scale>
        <p:origin x="768" y="56"/>
      </p:cViewPr>
      <p:guideLst/>
    </p:cSldViewPr>
  </p:slideViewPr>
  <p:outlineViewPr>
    <p:cViewPr>
      <p:scale>
        <a:sx n="33" d="100"/>
        <a:sy n="33" d="100"/>
      </p:scale>
      <p:origin x="0" y="-444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zh-TW" altLang="en-US"/>
              <a:t>按一下以編輯母片標題樣式</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652748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21108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3075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19263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646761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597F86A4-D457-4702-A0B8-07B797F152CA}" type="datetimeFigureOut">
              <a:rPr lang="en-HK" smtClean="0"/>
              <a:t>15/1/2026</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3335403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597F86A4-D457-4702-A0B8-07B797F152CA}" type="datetimeFigureOut">
              <a:rPr lang="en-HK" smtClean="0"/>
              <a:t>15/1/2026</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734445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534032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0155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95353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52878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zh-TW" altLang="en-US"/>
              <a:t>按一下以編輯母片標題樣式</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597F86A4-D457-4702-A0B8-07B797F152CA}"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736176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597F86A4-D457-4702-A0B8-07B797F152CA}"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18370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Content Placeholder 3"/>
          <p:cNvSpPr>
            <a:spLocks noGrp="1"/>
          </p:cNvSpPr>
          <p:nvPr>
            <p:ph sz="quarter" idx="13"/>
          </p:nvPr>
        </p:nvSpPr>
        <p:spPr>
          <a:xfrm>
            <a:off x="685331" y="3051013"/>
            <a:ext cx="3829520"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3" name="Content Placeholder 5"/>
          <p:cNvSpPr>
            <a:spLocks noGrp="1"/>
          </p:cNvSpPr>
          <p:nvPr>
            <p:ph sz="quarter" idx="14"/>
          </p:nvPr>
        </p:nvSpPr>
        <p:spPr>
          <a:xfrm>
            <a:off x="4629150" y="3051013"/>
            <a:ext cx="3829051"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97F86A4-D457-4702-A0B8-07B797F152CA}" type="datetimeFigureOut">
              <a:rPr lang="en-HK" smtClean="0"/>
              <a:t>15/1/2026</a:t>
            </a:fld>
            <a:endParaRPr lang="en-HK"/>
          </a:p>
        </p:txBody>
      </p:sp>
      <p:sp>
        <p:nvSpPr>
          <p:cNvPr id="8" name="Footer Placeholder 7"/>
          <p:cNvSpPr>
            <a:spLocks noGrp="1"/>
          </p:cNvSpPr>
          <p:nvPr>
            <p:ph type="ftr" sz="quarter" idx="11"/>
          </p:nvPr>
        </p:nvSpPr>
        <p:spPr/>
        <p:txBody>
          <a:bodyPr/>
          <a:lstStyle/>
          <a:p>
            <a:endParaRPr lang="en-HK"/>
          </a:p>
        </p:txBody>
      </p:sp>
      <p:sp>
        <p:nvSpPr>
          <p:cNvPr id="9" name="Slide Number Placeholder 8"/>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2202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597F86A4-D457-4702-A0B8-07B797F152CA}" type="datetimeFigureOut">
              <a:rPr lang="en-HK" smtClean="0"/>
              <a:t>15/1/2026</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04023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597F86A4-D457-4702-A0B8-07B797F152CA}" type="datetimeFigureOut">
              <a:rPr lang="en-HK" smtClean="0"/>
              <a:t>15/1/2026</a:t>
            </a:fld>
            <a:endParaRPr lang="en-HK"/>
          </a:p>
        </p:txBody>
      </p:sp>
      <p:sp>
        <p:nvSpPr>
          <p:cNvPr id="3" name="Footer Placeholder 2"/>
          <p:cNvSpPr>
            <a:spLocks noGrp="1"/>
          </p:cNvSpPr>
          <p:nvPr>
            <p:ph type="ftr" sz="quarter" idx="11"/>
          </p:nvPr>
        </p:nvSpPr>
        <p:spPr/>
        <p:txBody>
          <a:bodyPr/>
          <a:lstStyle/>
          <a:p>
            <a:endParaRPr lang="en-HK"/>
          </a:p>
        </p:txBody>
      </p:sp>
      <p:sp>
        <p:nvSpPr>
          <p:cNvPr id="4" name="Slide Number Placeholder 3"/>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93298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354897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2584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597F86A4-D457-4702-A0B8-07B797F152CA}" type="datetimeFigureOut">
              <a:rPr lang="en-HK" smtClean="0"/>
              <a:t>15/1/2026</a:t>
            </a:fld>
            <a:endParaRPr lang="en-HK"/>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HK"/>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73AA8D48-39DD-4DB1-BADE-E3F0E1EB4CA0}" type="slidenum">
              <a:rPr lang="en-HK" smtClean="0"/>
              <a:t>‹#›</a:t>
            </a:fld>
            <a:endParaRPr lang="en-HK"/>
          </a:p>
        </p:txBody>
      </p:sp>
    </p:spTree>
    <p:extLst>
      <p:ext uri="{BB962C8B-B14F-4D97-AF65-F5344CB8AC3E}">
        <p14:creationId xmlns:p14="http://schemas.microsoft.com/office/powerpoint/2010/main" val="408954191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7ECEC-F4ED-4424-AD99-518E2B875C51}"/>
              </a:ext>
            </a:extLst>
          </p:cNvPr>
          <p:cNvSpPr>
            <a:spLocks noGrp="1"/>
          </p:cNvSpPr>
          <p:nvPr>
            <p:ph type="ctrTitle"/>
          </p:nvPr>
        </p:nvSpPr>
        <p:spPr>
          <a:xfrm>
            <a:off x="545023" y="1358284"/>
            <a:ext cx="3654115" cy="3785201"/>
          </a:xfrm>
        </p:spPr>
        <p:txBody>
          <a:bodyPr>
            <a:normAutofit fontScale="90000"/>
          </a:bodyPr>
          <a:lstStyle/>
          <a:p>
            <a:r>
              <a:rPr lang="zh-TW" altLang="en-US" sz="4800" b="1" u="sng" dirty="0"/>
              <a:t>中国地理 </a:t>
            </a:r>
            <a:br>
              <a:rPr lang="zh-TW" altLang="en-US" sz="4800" b="1" u="sng" dirty="0"/>
            </a:br>
            <a:r>
              <a:rPr lang="zh-TW" altLang="en-US" sz="4800" b="1" u="sng" dirty="0"/>
              <a:t>简报系列 </a:t>
            </a:r>
            <a:r>
              <a:rPr lang="en-US" altLang="zh-TW" sz="4800" b="1" u="sng" dirty="0"/>
              <a:t>(5) –</a:t>
            </a:r>
            <a:br>
              <a:rPr lang="en-US" altLang="zh-TW" sz="4800" b="1" u="sng" dirty="0"/>
            </a:br>
            <a:r>
              <a:rPr lang="zh-TW" altLang="en-US" b="1" u="sng" dirty="0"/>
              <a:t>我</a:t>
            </a:r>
            <a:r>
              <a:rPr lang="zh-TW" altLang="en-US" sz="4800" b="1" u="sng" dirty="0"/>
              <a:t>国河流地貌的个案研习：</a:t>
            </a:r>
            <a:br>
              <a:rPr lang="en-HK" altLang="zh-TW" sz="4800" b="1" u="sng" dirty="0"/>
            </a:br>
            <a:r>
              <a:rPr lang="zh-TW" altLang="en-US" sz="4800" b="1" u="sng" dirty="0"/>
              <a:t>长江</a:t>
            </a:r>
            <a:br>
              <a:rPr lang="zh-TW" altLang="en-US" sz="4800" dirty="0"/>
            </a:br>
            <a:endParaRPr lang="en-HK" sz="4800" dirty="0"/>
          </a:p>
        </p:txBody>
      </p:sp>
      <p:sp>
        <p:nvSpPr>
          <p:cNvPr id="3" name="Subtitle 2">
            <a:extLst>
              <a:ext uri="{FF2B5EF4-FFF2-40B4-BE49-F238E27FC236}">
                <a16:creationId xmlns:a16="http://schemas.microsoft.com/office/drawing/2014/main" id="{7622B6F2-F357-4D43-9BD0-3F71C623AB6D}"/>
              </a:ext>
            </a:extLst>
          </p:cNvPr>
          <p:cNvSpPr>
            <a:spLocks noGrp="1"/>
          </p:cNvSpPr>
          <p:nvPr>
            <p:ph type="subTitle" idx="1"/>
          </p:nvPr>
        </p:nvSpPr>
        <p:spPr>
          <a:xfrm>
            <a:off x="624922" y="5307109"/>
            <a:ext cx="3574216" cy="1066049"/>
          </a:xfrm>
        </p:spPr>
        <p:txBody>
          <a:bodyPr>
            <a:normAutofit lnSpcReduction="10000"/>
          </a:bodyPr>
          <a:lstStyle/>
          <a:p>
            <a:r>
              <a:rPr lang="zh-TW" altLang="en-US" sz="2400" dirty="0">
                <a:solidFill>
                  <a:schemeClr val="tx1"/>
                </a:solidFill>
              </a:rPr>
              <a:t>教育局 课程发展处</a:t>
            </a:r>
          </a:p>
          <a:p>
            <a:r>
              <a:rPr lang="zh-TW" altLang="en-US" sz="2400" dirty="0">
                <a:solidFill>
                  <a:schemeClr val="tx1"/>
                </a:solidFill>
              </a:rPr>
              <a:t>个人、社会及人文教育组</a:t>
            </a:r>
          </a:p>
          <a:p>
            <a:endParaRPr lang="en-HK" dirty="0"/>
          </a:p>
        </p:txBody>
      </p:sp>
      <p:sp>
        <p:nvSpPr>
          <p:cNvPr id="4" name="TextBox 3">
            <a:extLst>
              <a:ext uri="{FF2B5EF4-FFF2-40B4-BE49-F238E27FC236}">
                <a16:creationId xmlns:a16="http://schemas.microsoft.com/office/drawing/2014/main" id="{3660D31F-F7BE-4225-A21B-2FF730C7FC74}"/>
              </a:ext>
            </a:extLst>
          </p:cNvPr>
          <p:cNvSpPr txBox="1"/>
          <p:nvPr/>
        </p:nvSpPr>
        <p:spPr>
          <a:xfrm>
            <a:off x="5798409" y="5664125"/>
            <a:ext cx="1580225" cy="584775"/>
          </a:xfrm>
          <a:prstGeom prst="rect">
            <a:avLst/>
          </a:prstGeom>
          <a:solidFill>
            <a:srgbClr val="2BDDF5"/>
          </a:solidFill>
          <a:ln w="38100">
            <a:solidFill>
              <a:sysClr val="windowText" lastClr="000000"/>
            </a:solidFill>
          </a:ln>
        </p:spPr>
        <p:txBody>
          <a:bodyPr wrap="square" rtlCol="0">
            <a:spAutoFit/>
          </a:bodyPr>
          <a:lstStyle/>
          <a:p>
            <a:pPr algn="ctr" defTabSz="914400">
              <a:defRPr/>
            </a:pPr>
            <a:r>
              <a:rPr lang="zh-TW" altLang="en-US" sz="3200" b="1" kern="0" dirty="0">
                <a:solidFill>
                  <a:prstClr val="black"/>
                </a:solidFill>
                <a:latin typeface="Century Gothic" panose="020B0502020202020204"/>
                <a:ea typeface="微軟正黑體" panose="020B0604030504040204" pitchFamily="34" charset="-120"/>
              </a:rPr>
              <a:t>教师版</a:t>
            </a:r>
            <a:endParaRPr lang="en-HK" sz="3200" b="1" kern="0" dirty="0">
              <a:solidFill>
                <a:prstClr val="black"/>
              </a:solidFill>
              <a:latin typeface="Century Gothic" panose="020B0502020202020204"/>
            </a:endParaRPr>
          </a:p>
        </p:txBody>
      </p:sp>
      <p:pic>
        <p:nvPicPr>
          <p:cNvPr id="9" name="Picture 8">
            <a:extLst>
              <a:ext uri="{FF2B5EF4-FFF2-40B4-BE49-F238E27FC236}">
                <a16:creationId xmlns:a16="http://schemas.microsoft.com/office/drawing/2014/main" id="{4B172463-F5E3-40F9-ABA3-7FE5776AF5F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834" t="527" r="5242" b="6377"/>
          <a:stretch/>
        </p:blipFill>
        <p:spPr>
          <a:xfrm>
            <a:off x="4258710" y="1242873"/>
            <a:ext cx="4659621" cy="3487945"/>
          </a:xfrm>
          <a:prstGeom prst="rect">
            <a:avLst/>
          </a:prstGeom>
          <a:ln>
            <a:noFill/>
          </a:ln>
          <a:effectLst>
            <a:softEdge rad="112500"/>
          </a:effectLst>
        </p:spPr>
      </p:pic>
    </p:spTree>
    <p:extLst>
      <p:ext uri="{BB962C8B-B14F-4D97-AF65-F5344CB8AC3E}">
        <p14:creationId xmlns:p14="http://schemas.microsoft.com/office/powerpoint/2010/main" val="3362370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459B3B-1506-4300-B27F-05CC69C653AE}"/>
              </a:ext>
            </a:extLst>
          </p:cNvPr>
          <p:cNvGrpSpPr/>
          <p:nvPr/>
        </p:nvGrpSpPr>
        <p:grpSpPr>
          <a:xfrm>
            <a:off x="1747087" y="346229"/>
            <a:ext cx="6694389" cy="5654521"/>
            <a:chOff x="1747087" y="1074198"/>
            <a:chExt cx="5649827" cy="4926552"/>
          </a:xfrm>
        </p:grpSpPr>
        <p:pic>
          <p:nvPicPr>
            <p:cNvPr id="17" name="圖片 1">
              <a:extLst>
                <a:ext uri="{FF2B5EF4-FFF2-40B4-BE49-F238E27FC236}">
                  <a16:creationId xmlns:a16="http://schemas.microsoft.com/office/drawing/2014/main" id="{6F3548B1-6D28-4449-BBDF-C7ABD8463166}"/>
                </a:ext>
              </a:extLst>
            </p:cNvPr>
            <p:cNvPicPr>
              <a:picLocks noChangeAspect="1"/>
            </p:cNvPicPr>
            <p:nvPr/>
          </p:nvPicPr>
          <p:blipFill rotWithShape="1">
            <a:blip r:embed="rId2"/>
            <a:srcRect t="4218"/>
            <a:stretch/>
          </p:blipFill>
          <p:spPr>
            <a:xfrm>
              <a:off x="1747087" y="1074198"/>
              <a:ext cx="5649827" cy="4926552"/>
            </a:xfrm>
            <a:prstGeom prst="rect">
              <a:avLst/>
            </a:prstGeom>
          </p:spPr>
        </p:pic>
        <p:sp>
          <p:nvSpPr>
            <p:cNvPr id="18" name="圓角矩形 8">
              <a:extLst>
                <a:ext uri="{FF2B5EF4-FFF2-40B4-BE49-F238E27FC236}">
                  <a16:creationId xmlns:a16="http://schemas.microsoft.com/office/drawing/2014/main" id="{AB295088-D2F7-433F-8064-C70D229C130A}"/>
                </a:ext>
              </a:extLst>
            </p:cNvPr>
            <p:cNvSpPr/>
            <p:nvPr/>
          </p:nvSpPr>
          <p:spPr>
            <a:xfrm>
              <a:off x="2662152" y="1586692"/>
              <a:ext cx="3736316" cy="3735257"/>
            </a:xfrm>
            <a:prstGeom prst="roundRect">
              <a:avLst/>
            </a:prstGeom>
            <a:noFill/>
            <a:ln w="31750">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grpSp>
      <p:sp>
        <p:nvSpPr>
          <p:cNvPr id="19" name="圓角矩形圖說文字 7">
            <a:extLst>
              <a:ext uri="{FF2B5EF4-FFF2-40B4-BE49-F238E27FC236}">
                <a16:creationId xmlns:a16="http://schemas.microsoft.com/office/drawing/2014/main" id="{54F3C875-50B2-43D3-A941-46EFAADEB1C3}"/>
              </a:ext>
            </a:extLst>
          </p:cNvPr>
          <p:cNvSpPr/>
          <p:nvPr/>
        </p:nvSpPr>
        <p:spPr>
          <a:xfrm>
            <a:off x="3975694" y="190626"/>
            <a:ext cx="2237173" cy="554741"/>
          </a:xfrm>
          <a:prstGeom prst="wedgeRoundRectCallout">
            <a:avLst>
              <a:gd name="adj1" fmla="val 15316"/>
              <a:gd name="adj2" fmla="val 2542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t>长江下游及河口</a:t>
            </a:r>
            <a:endParaRPr lang="zh-HK" altLang="en-US" sz="2100" b="1" dirty="0"/>
          </a:p>
        </p:txBody>
      </p:sp>
      <p:sp>
        <p:nvSpPr>
          <p:cNvPr id="21" name="圓角矩形圖說文字 2">
            <a:extLst>
              <a:ext uri="{FF2B5EF4-FFF2-40B4-BE49-F238E27FC236}">
                <a16:creationId xmlns:a16="http://schemas.microsoft.com/office/drawing/2014/main" id="{6B23C25A-6C21-44D0-A9E1-87AAAAF3BC7C}"/>
              </a:ext>
            </a:extLst>
          </p:cNvPr>
          <p:cNvSpPr/>
          <p:nvPr/>
        </p:nvSpPr>
        <p:spPr>
          <a:xfrm>
            <a:off x="458785" y="2162876"/>
            <a:ext cx="1763486" cy="566834"/>
          </a:xfrm>
          <a:prstGeom prst="wedgeRoundRectCallout">
            <a:avLst>
              <a:gd name="adj1" fmla="val 82779"/>
              <a:gd name="adj2" fmla="val -391"/>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solidFill>
                  <a:schemeClr val="tx1"/>
                </a:solidFill>
              </a:rPr>
              <a:t>长江三角洲</a:t>
            </a:r>
            <a:endParaRPr lang="zh-HK" altLang="en-US" sz="2100" b="1" dirty="0">
              <a:solidFill>
                <a:schemeClr val="tx1"/>
              </a:solidFill>
            </a:endParaRPr>
          </a:p>
        </p:txBody>
      </p:sp>
      <p:sp>
        <p:nvSpPr>
          <p:cNvPr id="22" name="圓角矩形圖說文字 3">
            <a:extLst>
              <a:ext uri="{FF2B5EF4-FFF2-40B4-BE49-F238E27FC236}">
                <a16:creationId xmlns:a16="http://schemas.microsoft.com/office/drawing/2014/main" id="{B118A483-74CA-417F-93F2-B241168D7F6D}"/>
              </a:ext>
            </a:extLst>
          </p:cNvPr>
          <p:cNvSpPr/>
          <p:nvPr/>
        </p:nvSpPr>
        <p:spPr>
          <a:xfrm>
            <a:off x="1340528" y="3740422"/>
            <a:ext cx="1341567" cy="566834"/>
          </a:xfrm>
          <a:prstGeom prst="wedgeRoundRectCallout">
            <a:avLst>
              <a:gd name="adj1" fmla="val 82779"/>
              <a:gd name="adj2" fmla="val -1493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t>苏州太湖</a:t>
            </a:r>
            <a:endParaRPr lang="zh-HK" altLang="en-US" sz="2100" b="1" dirty="0"/>
          </a:p>
        </p:txBody>
      </p:sp>
      <p:sp>
        <p:nvSpPr>
          <p:cNvPr id="23" name="圓角矩形圖說文字 4">
            <a:extLst>
              <a:ext uri="{FF2B5EF4-FFF2-40B4-BE49-F238E27FC236}">
                <a16:creationId xmlns:a16="http://schemas.microsoft.com/office/drawing/2014/main" id="{0633BB53-61CD-47E0-9E98-2FA908C1DD7E}"/>
              </a:ext>
            </a:extLst>
          </p:cNvPr>
          <p:cNvSpPr/>
          <p:nvPr/>
        </p:nvSpPr>
        <p:spPr>
          <a:xfrm>
            <a:off x="6827228" y="1121367"/>
            <a:ext cx="1763486" cy="566834"/>
          </a:xfrm>
          <a:prstGeom prst="wedgeRoundRectCallout">
            <a:avLst>
              <a:gd name="adj1" fmla="val -96627"/>
              <a:gd name="adj2" fmla="val 933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t>上海崇明岛</a:t>
            </a:r>
            <a:endParaRPr lang="zh-HK" altLang="en-US" sz="2100" b="1" dirty="0"/>
          </a:p>
        </p:txBody>
      </p:sp>
      <p:sp>
        <p:nvSpPr>
          <p:cNvPr id="24" name="圓角矩形圖說文字 7">
            <a:extLst>
              <a:ext uri="{FF2B5EF4-FFF2-40B4-BE49-F238E27FC236}">
                <a16:creationId xmlns:a16="http://schemas.microsoft.com/office/drawing/2014/main" id="{6B2FAA44-1E2D-43EB-BA7A-9F0BA3623881}"/>
              </a:ext>
            </a:extLst>
          </p:cNvPr>
          <p:cNvSpPr/>
          <p:nvPr/>
        </p:nvSpPr>
        <p:spPr>
          <a:xfrm>
            <a:off x="7232969" y="2100410"/>
            <a:ext cx="1233973" cy="566834"/>
          </a:xfrm>
          <a:prstGeom prst="wedgeRoundRectCallout">
            <a:avLst>
              <a:gd name="adj1" fmla="val -74750"/>
              <a:gd name="adj2" fmla="val 810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t>横沙岛</a:t>
            </a:r>
            <a:endParaRPr lang="zh-HK" altLang="en-US" sz="2100" b="1" dirty="0"/>
          </a:p>
        </p:txBody>
      </p:sp>
      <p:sp>
        <p:nvSpPr>
          <p:cNvPr id="25" name="圓角矩形圖說文字 5">
            <a:extLst>
              <a:ext uri="{FF2B5EF4-FFF2-40B4-BE49-F238E27FC236}">
                <a16:creationId xmlns:a16="http://schemas.microsoft.com/office/drawing/2014/main" id="{7476FAD7-BB42-4E02-9A8A-DE0BE61EDEF5}"/>
              </a:ext>
            </a:extLst>
          </p:cNvPr>
          <p:cNvSpPr/>
          <p:nvPr/>
        </p:nvSpPr>
        <p:spPr>
          <a:xfrm>
            <a:off x="8029586" y="2775010"/>
            <a:ext cx="1082421" cy="566834"/>
          </a:xfrm>
          <a:prstGeom prst="wedgeRoundRectCallout">
            <a:avLst>
              <a:gd name="adj1" fmla="val -132773"/>
              <a:gd name="adj2" fmla="val 205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t>九段沙</a:t>
            </a:r>
            <a:endParaRPr lang="zh-HK" altLang="en-US" sz="2100" b="1" dirty="0"/>
          </a:p>
        </p:txBody>
      </p:sp>
      <p:sp>
        <p:nvSpPr>
          <p:cNvPr id="26" name="圓角矩形圖說文字 6">
            <a:extLst>
              <a:ext uri="{FF2B5EF4-FFF2-40B4-BE49-F238E27FC236}">
                <a16:creationId xmlns:a16="http://schemas.microsoft.com/office/drawing/2014/main" id="{CDA06D4A-8A31-407F-8B51-663E6E842374}"/>
              </a:ext>
            </a:extLst>
          </p:cNvPr>
          <p:cNvSpPr/>
          <p:nvPr/>
        </p:nvSpPr>
        <p:spPr>
          <a:xfrm>
            <a:off x="6173699" y="4190757"/>
            <a:ext cx="1233973" cy="566834"/>
          </a:xfrm>
          <a:prstGeom prst="wedgeRoundRectCallout">
            <a:avLst>
              <a:gd name="adj1" fmla="val -12093"/>
              <a:gd name="adj2" fmla="val -3052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00" b="1" dirty="0"/>
              <a:t>长兴岛</a:t>
            </a:r>
            <a:endParaRPr lang="zh-HK" altLang="en-US" sz="2100" b="1" dirty="0"/>
          </a:p>
        </p:txBody>
      </p:sp>
      <p:sp>
        <p:nvSpPr>
          <p:cNvPr id="27" name="圓角矩形圖說文字 5">
            <a:extLst>
              <a:ext uri="{FF2B5EF4-FFF2-40B4-BE49-F238E27FC236}">
                <a16:creationId xmlns:a16="http://schemas.microsoft.com/office/drawing/2014/main" id="{8E20F4C3-C7D7-4E95-ABF4-7C565BB56C0B}"/>
              </a:ext>
            </a:extLst>
          </p:cNvPr>
          <p:cNvSpPr/>
          <p:nvPr/>
        </p:nvSpPr>
        <p:spPr>
          <a:xfrm>
            <a:off x="1340528" y="5884803"/>
            <a:ext cx="7359589" cy="859772"/>
          </a:xfrm>
          <a:prstGeom prst="wedgeRoundRectCallout">
            <a:avLst>
              <a:gd name="adj1" fmla="val -17788"/>
              <a:gd name="adj2" fmla="val -851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图</a:t>
            </a:r>
            <a:r>
              <a:rPr lang="en-US" altLang="zh-TW" sz="3000" b="1" dirty="0"/>
              <a:t>4  </a:t>
            </a:r>
            <a:r>
              <a:rPr lang="zh-TW" altLang="en-US" sz="3000" b="1" dirty="0"/>
              <a:t>长江下游及河口主要河流地貌分布图</a:t>
            </a:r>
            <a:endParaRPr lang="zh-HK" altLang="en-US" sz="3000" b="1" dirty="0"/>
          </a:p>
        </p:txBody>
      </p:sp>
    </p:spTree>
    <p:extLst>
      <p:ext uri="{BB962C8B-B14F-4D97-AF65-F5344CB8AC3E}">
        <p14:creationId xmlns:p14="http://schemas.microsoft.com/office/powerpoint/2010/main" val="325055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4E76-B194-4AAD-BB7E-B20105F46B9C}"/>
              </a:ext>
            </a:extLst>
          </p:cNvPr>
          <p:cNvSpPr>
            <a:spLocks noGrp="1"/>
          </p:cNvSpPr>
          <p:nvPr>
            <p:ph type="title"/>
          </p:nvPr>
        </p:nvSpPr>
        <p:spPr>
          <a:xfrm>
            <a:off x="880641" y="705795"/>
            <a:ext cx="7773338" cy="722010"/>
          </a:xfrm>
        </p:spPr>
        <p:txBody>
          <a:bodyPr/>
          <a:lstStyle/>
          <a:p>
            <a:pPr algn="l"/>
            <a:r>
              <a:rPr lang="en-US" altLang="zh-TW" b="1" dirty="0">
                <a:solidFill>
                  <a:srgbClr val="0070C0"/>
                </a:solidFill>
              </a:rPr>
              <a:t>1) </a:t>
            </a:r>
            <a:r>
              <a:rPr lang="zh-TW" altLang="en-US" b="1" dirty="0">
                <a:solidFill>
                  <a:srgbClr val="0070C0"/>
                </a:solidFill>
              </a:rPr>
              <a:t>太湖的形成：</a:t>
            </a:r>
            <a:endParaRPr lang="en-HK" b="1" dirty="0">
              <a:solidFill>
                <a:srgbClr val="0070C0"/>
              </a:solidFill>
            </a:endParaRPr>
          </a:p>
        </p:txBody>
      </p:sp>
      <p:sp>
        <p:nvSpPr>
          <p:cNvPr id="3" name="Content Placeholder 2">
            <a:extLst>
              <a:ext uri="{FF2B5EF4-FFF2-40B4-BE49-F238E27FC236}">
                <a16:creationId xmlns:a16="http://schemas.microsoft.com/office/drawing/2014/main" id="{639431A9-17B1-4015-A1CB-07DF6B4C9572}"/>
              </a:ext>
            </a:extLst>
          </p:cNvPr>
          <p:cNvSpPr>
            <a:spLocks noGrp="1"/>
          </p:cNvSpPr>
          <p:nvPr>
            <p:ph sz="quarter" idx="13"/>
          </p:nvPr>
        </p:nvSpPr>
        <p:spPr>
          <a:xfrm>
            <a:off x="685565" y="1731146"/>
            <a:ext cx="7772870" cy="4202097"/>
          </a:xfrm>
        </p:spPr>
        <p:txBody>
          <a:bodyPr>
            <a:normAutofit lnSpcReduction="10000"/>
          </a:bodyPr>
          <a:lstStyle/>
          <a:p>
            <a:r>
              <a:rPr lang="zh-TW" altLang="en-US" sz="3200" dirty="0"/>
              <a:t>长江中下游湖泊众多，虽然当中形成的原因各不相同，但都是与长江发育演变过程有关的河迹湖</a:t>
            </a:r>
            <a:r>
              <a:rPr lang="zh-TW" altLang="en-US" sz="3200" b="1" dirty="0"/>
              <a:t>。</a:t>
            </a:r>
            <a:endParaRPr lang="en-HK" altLang="zh-TW" sz="3200" dirty="0"/>
          </a:p>
          <a:p>
            <a:r>
              <a:rPr lang="zh-TW" altLang="en-US" sz="3200" b="1" dirty="0"/>
              <a:t>苏州太湖</a:t>
            </a:r>
            <a:r>
              <a:rPr lang="zh-TW" altLang="en-US" sz="3200" dirty="0"/>
              <a:t>位于</a:t>
            </a:r>
            <a:r>
              <a:rPr lang="zh-TW" altLang="en-US" sz="3200" b="1" dirty="0"/>
              <a:t>长江三角洲平原</a:t>
            </a:r>
            <a:r>
              <a:rPr lang="zh-TW" altLang="en-US" sz="3200" dirty="0"/>
              <a:t>上。长江三角洲上湖泊众多，南部有太湖湖群，包括太湖、淀山湖、阳澄湖等；而北部则有洪泽湖群</a:t>
            </a:r>
            <a:r>
              <a:rPr lang="zh-TW" altLang="en-US" sz="3200" b="1" dirty="0"/>
              <a:t>。</a:t>
            </a:r>
            <a:endParaRPr lang="en-HK" sz="3200" dirty="0"/>
          </a:p>
        </p:txBody>
      </p:sp>
    </p:spTree>
    <p:extLst>
      <p:ext uri="{BB962C8B-B14F-4D97-AF65-F5344CB8AC3E}">
        <p14:creationId xmlns:p14="http://schemas.microsoft.com/office/powerpoint/2010/main" val="2751122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861DD06-AB17-4E8B-B828-D863D16E2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ody of water surrounded by trees&#10;&#10;Description automatically generated">
            <a:extLst>
              <a:ext uri="{FF2B5EF4-FFF2-40B4-BE49-F238E27FC236}">
                <a16:creationId xmlns:a16="http://schemas.microsoft.com/office/drawing/2014/main" id="{2E3ACAD9-D3CD-4704-AF0A-A88EE6BF3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42" y="3007150"/>
            <a:ext cx="4846981" cy="3635235"/>
          </a:xfrm>
          <a:prstGeom prst="rect">
            <a:avLst/>
          </a:prstGeom>
        </p:spPr>
      </p:pic>
      <p:pic>
        <p:nvPicPr>
          <p:cNvPr id="12" name="Picture 11">
            <a:extLst>
              <a:ext uri="{FF2B5EF4-FFF2-40B4-BE49-F238E27FC236}">
                <a16:creationId xmlns:a16="http://schemas.microsoft.com/office/drawing/2014/main" id="{DB0468DF-40A1-4DCC-AABA-E800DB7102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descr="A body of water surrounded by trees&#10;&#10;Description automatically generated">
            <a:extLst>
              <a:ext uri="{FF2B5EF4-FFF2-40B4-BE49-F238E27FC236}">
                <a16:creationId xmlns:a16="http://schemas.microsoft.com/office/drawing/2014/main" id="{AE5AEB8F-A4A0-46D1-A166-C1A202C19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906" y="215615"/>
            <a:ext cx="4696152" cy="3522113"/>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6" name="Speech Bubble: Rectangle with Corners Rounded 5">
            <a:extLst>
              <a:ext uri="{FF2B5EF4-FFF2-40B4-BE49-F238E27FC236}">
                <a16:creationId xmlns:a16="http://schemas.microsoft.com/office/drawing/2014/main" id="{68A99456-FBD5-48B9-82DE-5F0858887529}"/>
              </a:ext>
            </a:extLst>
          </p:cNvPr>
          <p:cNvSpPr/>
          <p:nvPr/>
        </p:nvSpPr>
        <p:spPr>
          <a:xfrm>
            <a:off x="5618375" y="4534293"/>
            <a:ext cx="3139126" cy="1989055"/>
          </a:xfrm>
          <a:prstGeom prst="wedgeRoundRectCallout">
            <a:avLst>
              <a:gd name="adj1" fmla="val -54770"/>
              <a:gd name="adj2" fmla="val -745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图</a:t>
            </a:r>
            <a:r>
              <a:rPr lang="en-US" altLang="zh-TW" sz="3200" dirty="0"/>
              <a:t>5  </a:t>
            </a:r>
            <a:r>
              <a:rPr lang="zh-TW" altLang="en-US" sz="3200" dirty="0"/>
              <a:t>苏州太湖湿地</a:t>
            </a:r>
            <a:endParaRPr lang="en-HK" sz="3200" dirty="0"/>
          </a:p>
        </p:txBody>
      </p:sp>
    </p:spTree>
    <p:extLst>
      <p:ext uri="{BB962C8B-B14F-4D97-AF65-F5344CB8AC3E}">
        <p14:creationId xmlns:p14="http://schemas.microsoft.com/office/powerpoint/2010/main" val="374182514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90947-8C81-40EE-B9CD-D426358A96BC}"/>
              </a:ext>
            </a:extLst>
          </p:cNvPr>
          <p:cNvSpPr>
            <a:spLocks noGrp="1"/>
          </p:cNvSpPr>
          <p:nvPr>
            <p:ph sz="quarter" idx="13"/>
          </p:nvPr>
        </p:nvSpPr>
        <p:spPr>
          <a:xfrm>
            <a:off x="685330" y="532660"/>
            <a:ext cx="7772870" cy="6232124"/>
          </a:xfrm>
        </p:spPr>
        <p:txBody>
          <a:bodyPr>
            <a:normAutofit lnSpcReduction="10000"/>
          </a:bodyPr>
          <a:lstStyle/>
          <a:p>
            <a:r>
              <a:rPr lang="zh-TW" altLang="en-US" sz="3200" dirty="0"/>
              <a:t>太湖的形成，与长江的发育过程关系密不可分，它原是在长江河口形成的</a:t>
            </a:r>
            <a:r>
              <a:rPr lang="zh-TW" altLang="en-US" sz="3200" b="1" dirty="0"/>
              <a:t>滨海舄湖 </a:t>
            </a:r>
            <a:r>
              <a:rPr lang="en-US" altLang="zh-TW" sz="3200" dirty="0"/>
              <a:t>(</a:t>
            </a:r>
            <a:r>
              <a:rPr lang="zh-TW" altLang="en-US" sz="3200" dirty="0"/>
              <a:t>图</a:t>
            </a:r>
            <a:r>
              <a:rPr lang="en-US" altLang="zh-TW" sz="3200" dirty="0"/>
              <a:t>6)</a:t>
            </a:r>
            <a:r>
              <a:rPr lang="zh-TW" altLang="en-US" sz="3200" dirty="0"/>
              <a:t>，其形成过程如下：</a:t>
            </a:r>
            <a:endParaRPr lang="en-HK" altLang="zh-TW" sz="3200" dirty="0"/>
          </a:p>
          <a:p>
            <a:pPr marL="0" indent="0">
              <a:buNone/>
            </a:pPr>
            <a:r>
              <a:rPr lang="en-US" altLang="zh-TW" sz="3200" dirty="0"/>
              <a:t>1) </a:t>
            </a:r>
            <a:r>
              <a:rPr lang="zh-TW" altLang="en-US" sz="3200" dirty="0"/>
              <a:t>长江等河流带着大量泥沙注入东海</a:t>
            </a:r>
            <a:r>
              <a:rPr lang="zh-TW" altLang="en-US" sz="3200" b="1" dirty="0"/>
              <a:t>。</a:t>
            </a:r>
            <a:endParaRPr lang="zh-TW" altLang="en-US" sz="3200" dirty="0"/>
          </a:p>
          <a:p>
            <a:pPr marL="0" indent="0">
              <a:buNone/>
            </a:pPr>
            <a:r>
              <a:rPr lang="en-US" altLang="zh-TW" sz="3200" dirty="0"/>
              <a:t>2) </a:t>
            </a:r>
            <a:r>
              <a:rPr lang="zh-TW" altLang="en-US" sz="3200" dirty="0"/>
              <a:t>入海后因水流扩散，流速减慢，加上潮汐等因素，大量泥沙沉积在长江囗</a:t>
            </a:r>
            <a:r>
              <a:rPr lang="zh-TW" altLang="en-US" sz="3200" b="1" dirty="0"/>
              <a:t>。</a:t>
            </a:r>
            <a:endParaRPr lang="zh-TW" altLang="en-US" sz="3200" dirty="0"/>
          </a:p>
          <a:p>
            <a:pPr marL="0" indent="0">
              <a:buNone/>
            </a:pPr>
            <a:r>
              <a:rPr lang="en-US" altLang="zh-TW" sz="3200" dirty="0"/>
              <a:t>3) </a:t>
            </a:r>
            <a:r>
              <a:rPr lang="zh-TW" altLang="en-US" sz="3200" dirty="0"/>
              <a:t>长江河口及附近的钱塘江河口分别形成两组「八」字形的沙咀</a:t>
            </a:r>
            <a:r>
              <a:rPr lang="zh-TW" altLang="en-US" sz="3200" b="1" dirty="0"/>
              <a:t>。</a:t>
            </a:r>
            <a:endParaRPr lang="en-HK" altLang="zh-TW" sz="3200" dirty="0"/>
          </a:p>
          <a:p>
            <a:pPr marL="0" indent="0">
              <a:buNone/>
            </a:pPr>
            <a:r>
              <a:rPr lang="en-US" altLang="zh-TW" sz="3200" dirty="0"/>
              <a:t>4) </a:t>
            </a:r>
            <a:r>
              <a:rPr lang="zh-TW" altLang="en-US" sz="3200" dirty="0"/>
              <a:t>若干时日过后，两条河的沙咀相连，把原来的海滨与海洋相隔开</a:t>
            </a:r>
            <a:r>
              <a:rPr lang="zh-TW" altLang="en-US" sz="3200" b="1" dirty="0"/>
              <a:t>。</a:t>
            </a:r>
            <a:endParaRPr lang="zh-TW" altLang="en-US" sz="3200" dirty="0"/>
          </a:p>
          <a:p>
            <a:pPr marL="0" indent="0">
              <a:buNone/>
            </a:pPr>
            <a:endParaRPr lang="en-HK" sz="3200" dirty="0"/>
          </a:p>
        </p:txBody>
      </p:sp>
    </p:spTree>
    <p:extLst>
      <p:ext uri="{BB962C8B-B14F-4D97-AF65-F5344CB8AC3E}">
        <p14:creationId xmlns:p14="http://schemas.microsoft.com/office/powerpoint/2010/main" val="174587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3767567" y="-17663"/>
            <a:ext cx="3494367" cy="6875664"/>
          </a:xfrm>
          <a:prstGeom prst="rect">
            <a:avLst/>
          </a:prstGeom>
        </p:spPr>
      </p:pic>
      <p:sp>
        <p:nvSpPr>
          <p:cNvPr id="3" name="矩形圖說文字 2"/>
          <p:cNvSpPr/>
          <p:nvPr/>
        </p:nvSpPr>
        <p:spPr>
          <a:xfrm>
            <a:off x="2234072" y="2133212"/>
            <a:ext cx="1157631" cy="467695"/>
          </a:xfrm>
          <a:prstGeom prst="wedgeRectCallout">
            <a:avLst>
              <a:gd name="adj1" fmla="val 122349"/>
              <a:gd name="adj2" fmla="val -1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t>长江</a:t>
            </a:r>
            <a:endParaRPr lang="zh-HK" altLang="en-US" sz="2000" b="1" dirty="0"/>
          </a:p>
        </p:txBody>
      </p:sp>
      <p:sp>
        <p:nvSpPr>
          <p:cNvPr id="4" name="矩形圖說文字 3"/>
          <p:cNvSpPr/>
          <p:nvPr/>
        </p:nvSpPr>
        <p:spPr>
          <a:xfrm>
            <a:off x="2264140" y="4223721"/>
            <a:ext cx="1157631" cy="467695"/>
          </a:xfrm>
          <a:prstGeom prst="wedgeRectCallout">
            <a:avLst>
              <a:gd name="adj1" fmla="val 122349"/>
              <a:gd name="adj2" fmla="val -1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t>钱塘江</a:t>
            </a:r>
            <a:endParaRPr lang="zh-HK" altLang="en-US" sz="2000" b="1" dirty="0"/>
          </a:p>
        </p:txBody>
      </p:sp>
      <p:cxnSp>
        <p:nvCxnSpPr>
          <p:cNvPr id="6" name="直線單箭頭接點 5"/>
          <p:cNvCxnSpPr/>
          <p:nvPr/>
        </p:nvCxnSpPr>
        <p:spPr>
          <a:xfrm>
            <a:off x="4306598" y="2367060"/>
            <a:ext cx="692825"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7" name="直線單箭頭接點 6"/>
          <p:cNvCxnSpPr/>
          <p:nvPr/>
        </p:nvCxnSpPr>
        <p:spPr>
          <a:xfrm>
            <a:off x="4319584" y="4432136"/>
            <a:ext cx="692825"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2" name="弧形箭號 (上彎) 21"/>
          <p:cNvSpPr/>
          <p:nvPr/>
        </p:nvSpPr>
        <p:spPr>
          <a:xfrm rot="18498405">
            <a:off x="5128177" y="1716026"/>
            <a:ext cx="1068666" cy="28612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solidFill>
                <a:schemeClr val="tx1"/>
              </a:solidFill>
            </a:endParaRPr>
          </a:p>
        </p:txBody>
      </p:sp>
      <p:sp>
        <p:nvSpPr>
          <p:cNvPr id="23" name="弧形箭號 (上彎) 22"/>
          <p:cNvSpPr/>
          <p:nvPr/>
        </p:nvSpPr>
        <p:spPr>
          <a:xfrm rot="18771989">
            <a:off x="5294800" y="3913724"/>
            <a:ext cx="1068666" cy="23438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solidFill>
                <a:schemeClr val="tx1"/>
              </a:solidFill>
            </a:endParaRPr>
          </a:p>
        </p:txBody>
      </p:sp>
      <p:sp>
        <p:nvSpPr>
          <p:cNvPr id="24" name="弧形箭號 (下彎) 23"/>
          <p:cNvSpPr/>
          <p:nvPr/>
        </p:nvSpPr>
        <p:spPr>
          <a:xfrm rot="1915092">
            <a:off x="5222943" y="2525528"/>
            <a:ext cx="1149151" cy="23384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solidFill>
                <a:schemeClr val="tx1"/>
              </a:solidFill>
            </a:endParaRPr>
          </a:p>
        </p:txBody>
      </p:sp>
      <p:sp>
        <p:nvSpPr>
          <p:cNvPr id="25" name="弧形箭號 (下彎) 24"/>
          <p:cNvSpPr/>
          <p:nvPr/>
        </p:nvSpPr>
        <p:spPr>
          <a:xfrm rot="1915092">
            <a:off x="5273516" y="4625523"/>
            <a:ext cx="1149151" cy="23384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solidFill>
                <a:schemeClr val="tx1"/>
              </a:solidFill>
            </a:endParaRPr>
          </a:p>
        </p:txBody>
      </p:sp>
      <p:sp>
        <p:nvSpPr>
          <p:cNvPr id="26" name="圓角矩形圖說文字 25"/>
          <p:cNvSpPr/>
          <p:nvPr/>
        </p:nvSpPr>
        <p:spPr>
          <a:xfrm>
            <a:off x="6359695" y="2962597"/>
            <a:ext cx="1099042" cy="676977"/>
          </a:xfrm>
          <a:prstGeom prst="wedgeRoundRectCallout">
            <a:avLst>
              <a:gd name="adj1" fmla="val -134775"/>
              <a:gd name="adj2" fmla="val 137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t>太湖</a:t>
            </a:r>
            <a:endParaRPr lang="zh-HK" altLang="en-US" sz="2000" b="1" dirty="0"/>
          </a:p>
        </p:txBody>
      </p:sp>
      <p:sp>
        <p:nvSpPr>
          <p:cNvPr id="27" name="雲朵形圖說文字 26"/>
          <p:cNvSpPr/>
          <p:nvPr/>
        </p:nvSpPr>
        <p:spPr>
          <a:xfrm>
            <a:off x="5829133" y="409454"/>
            <a:ext cx="1201480" cy="567915"/>
          </a:xfrm>
          <a:prstGeom prst="cloudCallout">
            <a:avLst>
              <a:gd name="adj1" fmla="val -51490"/>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t>沙咀</a:t>
            </a:r>
            <a:endParaRPr lang="zh-HK" altLang="en-US" sz="2000" dirty="0"/>
          </a:p>
        </p:txBody>
      </p:sp>
      <p:sp>
        <p:nvSpPr>
          <p:cNvPr id="28" name="雲朵形圖說文字 27"/>
          <p:cNvSpPr/>
          <p:nvPr/>
        </p:nvSpPr>
        <p:spPr>
          <a:xfrm>
            <a:off x="5505249" y="5637576"/>
            <a:ext cx="1201480" cy="567915"/>
          </a:xfrm>
          <a:prstGeom prst="cloudCallout">
            <a:avLst>
              <a:gd name="adj1" fmla="val -38351"/>
              <a:gd name="adj2" fmla="val -1536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t>沙咀</a:t>
            </a:r>
            <a:endParaRPr lang="zh-HK" altLang="en-US" sz="2000" dirty="0"/>
          </a:p>
        </p:txBody>
      </p:sp>
      <p:sp>
        <p:nvSpPr>
          <p:cNvPr id="8" name="Speech Bubble: Rectangle with Corners Rounded 7">
            <a:extLst>
              <a:ext uri="{FF2B5EF4-FFF2-40B4-BE49-F238E27FC236}">
                <a16:creationId xmlns:a16="http://schemas.microsoft.com/office/drawing/2014/main" id="{CF6ACA8D-5F5D-4A2A-9EEA-355924B3A593}"/>
              </a:ext>
            </a:extLst>
          </p:cNvPr>
          <p:cNvSpPr/>
          <p:nvPr/>
        </p:nvSpPr>
        <p:spPr>
          <a:xfrm>
            <a:off x="319596" y="204186"/>
            <a:ext cx="3072107" cy="1597981"/>
          </a:xfrm>
          <a:prstGeom prst="wedgeRoundRectCallout">
            <a:avLst>
              <a:gd name="adj1" fmla="val 62103"/>
              <a:gd name="adj2" fmla="val -158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图</a:t>
            </a:r>
            <a:r>
              <a:rPr lang="en-US" altLang="zh-TW" sz="3200" dirty="0"/>
              <a:t>6  </a:t>
            </a:r>
            <a:r>
              <a:rPr lang="zh-TW" altLang="en-US" sz="3200" dirty="0"/>
              <a:t>太湖形成简图</a:t>
            </a:r>
            <a:endParaRPr lang="en-HK" sz="3200" dirty="0"/>
          </a:p>
        </p:txBody>
      </p:sp>
    </p:spTree>
    <p:extLst>
      <p:ext uri="{BB962C8B-B14F-4D97-AF65-F5344CB8AC3E}">
        <p14:creationId xmlns:p14="http://schemas.microsoft.com/office/powerpoint/2010/main" val="1057858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90947-8C81-40EE-B9CD-D426358A96BC}"/>
              </a:ext>
            </a:extLst>
          </p:cNvPr>
          <p:cNvSpPr>
            <a:spLocks noGrp="1"/>
          </p:cNvSpPr>
          <p:nvPr>
            <p:ph sz="quarter" idx="13"/>
          </p:nvPr>
        </p:nvSpPr>
        <p:spPr>
          <a:xfrm>
            <a:off x="685330" y="532660"/>
            <a:ext cx="7772870" cy="6232124"/>
          </a:xfrm>
        </p:spPr>
        <p:txBody>
          <a:bodyPr>
            <a:normAutofit lnSpcReduction="10000"/>
          </a:bodyPr>
          <a:lstStyle/>
          <a:p>
            <a:pPr marL="0" indent="0">
              <a:buNone/>
            </a:pPr>
            <a:r>
              <a:rPr lang="en-US" altLang="zh-TW" sz="3200" dirty="0"/>
              <a:t>5) </a:t>
            </a:r>
            <a:r>
              <a:rPr lang="zh-TW" altLang="en-US" sz="3200" dirty="0"/>
              <a:t>而形成的舄湖便是太湖</a:t>
            </a:r>
            <a:r>
              <a:rPr lang="zh-TW" altLang="en-US" sz="3200" b="1" dirty="0"/>
              <a:t>。</a:t>
            </a:r>
            <a:endParaRPr lang="zh-TW" altLang="en-US" sz="3200" dirty="0"/>
          </a:p>
          <a:p>
            <a:pPr marL="0" indent="0">
              <a:buNone/>
            </a:pPr>
            <a:r>
              <a:rPr lang="en-US" altLang="zh-TW" sz="3200" dirty="0"/>
              <a:t>6) </a:t>
            </a:r>
            <a:r>
              <a:rPr lang="zh-TW" altLang="en-US" sz="3200" dirty="0"/>
              <a:t>随着三角洲向外延伸，太湖与海的距离便越来越远</a:t>
            </a:r>
            <a:r>
              <a:rPr lang="zh-TW" altLang="en-US" sz="3200" b="1" dirty="0"/>
              <a:t>。</a:t>
            </a:r>
            <a:endParaRPr lang="zh-TW" altLang="en-US" sz="3200" dirty="0"/>
          </a:p>
          <a:p>
            <a:pPr marL="0" indent="0">
              <a:buNone/>
            </a:pPr>
            <a:r>
              <a:rPr lang="en-US" altLang="zh-TW" sz="3200" dirty="0"/>
              <a:t>7) </a:t>
            </a:r>
            <a:r>
              <a:rPr lang="zh-TW" altLang="en-US" sz="3200" dirty="0"/>
              <a:t>舄湖中的水原是咸的海水，但与海洋相隔后，舄湖周围的河流河水不断汇入湖中，使之变为淡水</a:t>
            </a:r>
            <a:r>
              <a:rPr lang="zh-TW" altLang="en-US" sz="3200" b="1" dirty="0"/>
              <a:t>。</a:t>
            </a:r>
            <a:endParaRPr lang="zh-TW" altLang="en-US" sz="3200" dirty="0"/>
          </a:p>
          <a:p>
            <a:pPr marL="0" indent="0">
              <a:buNone/>
            </a:pPr>
            <a:r>
              <a:rPr lang="en-US" altLang="zh-TW" sz="3200" dirty="0"/>
              <a:t>8) </a:t>
            </a:r>
            <a:r>
              <a:rPr lang="zh-TW" altLang="en-US" sz="3200" dirty="0"/>
              <a:t>古太湖的面积很大，但因着河流带来的泥沙不断淤积，令湖面不断缩小，使古太湖被分割成现在的太湖、淀山湖及阳澄湖等</a:t>
            </a:r>
            <a:r>
              <a:rPr lang="zh-TW" altLang="en-US" sz="3200" b="1" dirty="0"/>
              <a:t>。</a:t>
            </a:r>
            <a:endParaRPr lang="zh-TW" altLang="en-US" sz="3200" dirty="0"/>
          </a:p>
          <a:p>
            <a:pPr marL="0" indent="0">
              <a:buNone/>
            </a:pPr>
            <a:endParaRPr lang="en-HK" sz="3200" dirty="0"/>
          </a:p>
        </p:txBody>
      </p:sp>
    </p:spTree>
    <p:extLst>
      <p:ext uri="{BB962C8B-B14F-4D97-AF65-F5344CB8AC3E}">
        <p14:creationId xmlns:p14="http://schemas.microsoft.com/office/powerpoint/2010/main" val="1770785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08F27D-1C16-408E-8790-87B0D7645E85}"/>
              </a:ext>
            </a:extLst>
          </p:cNvPr>
          <p:cNvSpPr>
            <a:spLocks noGrp="1"/>
          </p:cNvSpPr>
          <p:nvPr>
            <p:ph sz="quarter" idx="13"/>
          </p:nvPr>
        </p:nvSpPr>
        <p:spPr>
          <a:xfrm>
            <a:off x="933904" y="772358"/>
            <a:ext cx="7772870" cy="5584054"/>
          </a:xfrm>
        </p:spPr>
        <p:txBody>
          <a:bodyPr>
            <a:normAutofit lnSpcReduction="10000"/>
          </a:bodyPr>
          <a:lstStyle/>
          <a:p>
            <a:pPr marL="0" indent="0">
              <a:buNone/>
            </a:pPr>
            <a:r>
              <a:rPr lang="en-US" altLang="zh-TW" sz="3200" dirty="0"/>
              <a:t>9) </a:t>
            </a:r>
            <a:r>
              <a:rPr lang="zh-TW" altLang="en-US" sz="3200" dirty="0"/>
              <a:t>现今的太湖把水通过黄埔江泄入长江，整个太湖水系能减少洪水对上海的威胁，作用重大</a:t>
            </a:r>
            <a:r>
              <a:rPr lang="zh-TW" altLang="en-US" sz="3200" b="1" dirty="0"/>
              <a:t>。</a:t>
            </a:r>
            <a:endParaRPr lang="en-HK" altLang="zh-TW" sz="3200" dirty="0"/>
          </a:p>
          <a:p>
            <a:pPr marL="0" indent="0">
              <a:buNone/>
            </a:pPr>
            <a:r>
              <a:rPr lang="en-US" altLang="zh-TW" sz="3200" b="1" dirty="0">
                <a:solidFill>
                  <a:srgbClr val="0070C0"/>
                </a:solidFill>
              </a:rPr>
              <a:t>2. </a:t>
            </a:r>
            <a:r>
              <a:rPr lang="zh-TW" altLang="en-US" sz="3200" b="1" dirty="0">
                <a:solidFill>
                  <a:srgbClr val="0070C0"/>
                </a:solidFill>
              </a:rPr>
              <a:t>长江三角洲的形成：</a:t>
            </a:r>
            <a:endParaRPr lang="en-HK" altLang="zh-TW" sz="3200" b="1" dirty="0">
              <a:solidFill>
                <a:srgbClr val="0070C0"/>
              </a:solidFill>
            </a:endParaRPr>
          </a:p>
          <a:p>
            <a:pPr marL="0" indent="0">
              <a:buNone/>
            </a:pPr>
            <a:r>
              <a:rPr lang="zh-TW" altLang="en-US" sz="3200" dirty="0"/>
              <a:t>长江的含沙量虽比黄河少，但平均每年输入海的泥沙也近五忆吨，堆积于长江口，填海造陆，形成长江三角洲，面积约为三万平方公里，高程一般为</a:t>
            </a:r>
            <a:r>
              <a:rPr lang="en-US" altLang="zh-TW" sz="3200" dirty="0"/>
              <a:t>4-8</a:t>
            </a:r>
            <a:r>
              <a:rPr lang="zh-TW" altLang="en-US" sz="3200" dirty="0"/>
              <a:t>米，河道纵横，湖泊棋布，土地肥沃</a:t>
            </a:r>
            <a:r>
              <a:rPr lang="zh-TW" altLang="en-US" sz="3200" b="1" dirty="0"/>
              <a:t>。</a:t>
            </a:r>
            <a:endParaRPr lang="zh-TW" altLang="en-US" sz="3200" dirty="0"/>
          </a:p>
          <a:p>
            <a:pPr marL="0" indent="0">
              <a:buNone/>
            </a:pPr>
            <a:endParaRPr lang="en-HK" sz="3200" dirty="0"/>
          </a:p>
        </p:txBody>
      </p:sp>
    </p:spTree>
    <p:extLst>
      <p:ext uri="{BB962C8B-B14F-4D97-AF65-F5344CB8AC3E}">
        <p14:creationId xmlns:p14="http://schemas.microsoft.com/office/powerpoint/2010/main" val="3432666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4FC650-5E38-4961-8FF2-CC5F28D1E807}"/>
              </a:ext>
            </a:extLst>
          </p:cNvPr>
          <p:cNvSpPr>
            <a:spLocks noGrp="1"/>
          </p:cNvSpPr>
          <p:nvPr>
            <p:ph sz="quarter" idx="13"/>
          </p:nvPr>
        </p:nvSpPr>
        <p:spPr>
          <a:xfrm>
            <a:off x="685330" y="584462"/>
            <a:ext cx="7970398" cy="6127056"/>
          </a:xfrm>
        </p:spPr>
        <p:txBody>
          <a:bodyPr>
            <a:normAutofit fontScale="92500"/>
          </a:bodyPr>
          <a:lstStyle/>
          <a:p>
            <a:pPr marL="0" indent="0">
              <a:buNone/>
            </a:pPr>
            <a:r>
              <a:rPr lang="zh-TW" altLang="en-US" sz="3200" dirty="0"/>
              <a:t>现在的长江三角洲，是在过去约</a:t>
            </a:r>
            <a:r>
              <a:rPr lang="en-US" altLang="zh-TW" sz="3200" dirty="0"/>
              <a:t>6,000</a:t>
            </a:r>
            <a:r>
              <a:rPr lang="zh-TW" altLang="en-US" sz="3200" dirty="0"/>
              <a:t>年以来，由古三角洲的基础上形成而来的：</a:t>
            </a:r>
          </a:p>
          <a:p>
            <a:pPr marL="0" indent="0">
              <a:buNone/>
            </a:pPr>
            <a:r>
              <a:rPr lang="en-US" altLang="zh-TW" sz="3200" dirty="0"/>
              <a:t>1) </a:t>
            </a:r>
            <a:r>
              <a:rPr lang="zh-TW" altLang="en-US" sz="3200" dirty="0"/>
              <a:t>大约在</a:t>
            </a:r>
            <a:r>
              <a:rPr lang="en-US" altLang="zh-TW" sz="3200" dirty="0"/>
              <a:t>6,000</a:t>
            </a:r>
            <a:r>
              <a:rPr lang="zh-TW" altLang="en-US" sz="3200" dirty="0"/>
              <a:t>年以前，长江在镇江及扬州一带入海， 由于潮汐的影响，长江带来的大部分泥沙被沉积下来，形成八字形沙堤，南岸的沙堤大致从江阴附近向东南往杭州湾延伸开去，并与钱塘江的沙堤相连，形成古太湖</a:t>
            </a:r>
            <a:r>
              <a:rPr lang="zh-TW" altLang="en-US" sz="3200" b="1" dirty="0"/>
              <a:t>。</a:t>
            </a:r>
            <a:endParaRPr lang="zh-TW" altLang="en-US" sz="3200" dirty="0"/>
          </a:p>
          <a:p>
            <a:pPr marL="0" indent="0">
              <a:buNone/>
            </a:pPr>
            <a:r>
              <a:rPr lang="en-US" altLang="zh-TW" sz="3200" dirty="0"/>
              <a:t>2) </a:t>
            </a:r>
            <a:r>
              <a:rPr lang="zh-TW" altLang="en-US" sz="3200" dirty="0"/>
              <a:t>由于原沙堤比太湖高，长江口南岸的三角洲地区至目前仍然维持以太湖为中心的碟形洼地，故太湖平原亦被视为长江三角洲的主体</a:t>
            </a:r>
            <a:r>
              <a:rPr lang="zh-TW" altLang="en-US" sz="3200" b="1" dirty="0"/>
              <a:t>。</a:t>
            </a:r>
            <a:endParaRPr lang="zh-TW" altLang="en-US" sz="3200" dirty="0"/>
          </a:p>
          <a:p>
            <a:pPr marL="0" indent="0">
              <a:buNone/>
            </a:pPr>
            <a:endParaRPr lang="en-HK" sz="3200" dirty="0"/>
          </a:p>
        </p:txBody>
      </p:sp>
    </p:spTree>
    <p:extLst>
      <p:ext uri="{BB962C8B-B14F-4D97-AF65-F5344CB8AC3E}">
        <p14:creationId xmlns:p14="http://schemas.microsoft.com/office/powerpoint/2010/main" val="1730254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A8F535-4404-41A3-BB9E-CEB6602729DE}"/>
              </a:ext>
            </a:extLst>
          </p:cNvPr>
          <p:cNvSpPr>
            <a:spLocks noGrp="1"/>
          </p:cNvSpPr>
          <p:nvPr>
            <p:ph sz="quarter" idx="13"/>
          </p:nvPr>
        </p:nvSpPr>
        <p:spPr>
          <a:xfrm>
            <a:off x="685330" y="1020931"/>
            <a:ext cx="7772870" cy="4770269"/>
          </a:xfrm>
        </p:spPr>
        <p:txBody>
          <a:bodyPr>
            <a:normAutofit fontScale="92500"/>
          </a:bodyPr>
          <a:lstStyle/>
          <a:p>
            <a:pPr marL="0" indent="0">
              <a:buNone/>
            </a:pPr>
            <a:r>
              <a:rPr lang="en-US" altLang="zh-TW" sz="3200" dirty="0"/>
              <a:t>3) </a:t>
            </a:r>
            <a:r>
              <a:rPr lang="zh-TW" altLang="en-US" sz="3200" dirty="0"/>
              <a:t>同样地，长江口北岸的另一沙堤亦在扬州附近向东延伸出去，达到南通附近，加上该沙堤以北是由古淮河及黄河输出的泥沙冲积而成的里下河平原，形成了里下河碟形洼地</a:t>
            </a:r>
            <a:r>
              <a:rPr lang="zh-TW" altLang="en-US" sz="3200" b="1" dirty="0"/>
              <a:t>。</a:t>
            </a:r>
            <a:endParaRPr lang="zh-TW" altLang="en-US" sz="3200" dirty="0"/>
          </a:p>
          <a:p>
            <a:pPr marL="0" indent="0">
              <a:buNone/>
            </a:pPr>
            <a:r>
              <a:rPr lang="en-US" altLang="zh-TW" sz="3200" dirty="0"/>
              <a:t>4) </a:t>
            </a:r>
            <a:r>
              <a:rPr lang="zh-TW" altLang="en-US" sz="3200" dirty="0"/>
              <a:t>于是，长江口南、北岸两个碟形洼地便构成了长江三角洲的主体</a:t>
            </a:r>
            <a:r>
              <a:rPr lang="zh-TW" altLang="en-US" sz="3200" b="1" dirty="0"/>
              <a:t>。</a:t>
            </a:r>
            <a:endParaRPr lang="zh-TW" altLang="en-US" sz="3200" dirty="0"/>
          </a:p>
          <a:p>
            <a:pPr marL="0" indent="0">
              <a:buNone/>
            </a:pPr>
            <a:r>
              <a:rPr lang="en-US" altLang="zh-TW" sz="3200" dirty="0"/>
              <a:t>5) </a:t>
            </a:r>
            <a:r>
              <a:rPr lang="zh-TW" altLang="en-US" sz="3200" dirty="0"/>
              <a:t>与此同时，长江的泥沙继续在沿海一带不断堆积，形成新</a:t>
            </a:r>
            <a:r>
              <a:rPr lang="zh-TW" altLang="en-US" sz="3200" b="1" dirty="0"/>
              <a:t>三角洲。</a:t>
            </a:r>
          </a:p>
          <a:p>
            <a:pPr marL="0" indent="0">
              <a:buNone/>
            </a:pPr>
            <a:endParaRPr lang="en-HK" sz="3200" dirty="0"/>
          </a:p>
        </p:txBody>
      </p:sp>
    </p:spTree>
    <p:extLst>
      <p:ext uri="{BB962C8B-B14F-4D97-AF65-F5344CB8AC3E}">
        <p14:creationId xmlns:p14="http://schemas.microsoft.com/office/powerpoint/2010/main" val="2808772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7F6752-386E-4AFB-9E14-7C11074862DD}"/>
              </a:ext>
            </a:extLst>
          </p:cNvPr>
          <p:cNvSpPr>
            <a:spLocks noGrp="1"/>
          </p:cNvSpPr>
          <p:nvPr>
            <p:ph sz="quarter" idx="13"/>
          </p:nvPr>
        </p:nvSpPr>
        <p:spPr>
          <a:xfrm>
            <a:off x="685330" y="878889"/>
            <a:ext cx="7772870" cy="5495278"/>
          </a:xfrm>
        </p:spPr>
        <p:txBody>
          <a:bodyPr>
            <a:normAutofit/>
          </a:bodyPr>
          <a:lstStyle/>
          <a:p>
            <a:pPr marL="0" indent="0">
              <a:buNone/>
            </a:pPr>
            <a:r>
              <a:rPr lang="en-US" altLang="zh-TW" sz="3200" dirty="0"/>
              <a:t>6) </a:t>
            </a:r>
            <a:r>
              <a:rPr lang="zh-TW" altLang="en-US" sz="3200" dirty="0"/>
              <a:t>随着长江流域的植被被人类破坏，令长江的输沙量大增，加上人类在长江口修建海堤，令泥沙堆积于海堤之外，加速了长江三角洲的扩展。过去</a:t>
            </a:r>
            <a:r>
              <a:rPr lang="en-US" altLang="zh-TW" sz="3200" dirty="0"/>
              <a:t>2,000</a:t>
            </a:r>
            <a:r>
              <a:rPr lang="zh-TW" altLang="en-US" sz="3200" dirty="0"/>
              <a:t>多年以来，长江三角洲的南北沙堤向外扩展了约</a:t>
            </a:r>
            <a:r>
              <a:rPr lang="en-US" altLang="zh-TW" sz="3200" dirty="0"/>
              <a:t>7,500</a:t>
            </a:r>
            <a:r>
              <a:rPr lang="zh-TW" altLang="en-US" sz="3200" dirty="0"/>
              <a:t>平方公里</a:t>
            </a:r>
            <a:r>
              <a:rPr lang="zh-TW" altLang="en-US" sz="3200" b="1" dirty="0"/>
              <a:t>。</a:t>
            </a:r>
            <a:endParaRPr lang="en-HK" altLang="zh-TW" sz="3200" dirty="0"/>
          </a:p>
          <a:p>
            <a:r>
              <a:rPr lang="zh-TW" altLang="en-US" sz="3200" dirty="0"/>
              <a:t>由于上海是长江三角洲冲积平原的一部分，故此，上海的一般地势低平，平均只有海拔</a:t>
            </a:r>
            <a:r>
              <a:rPr lang="en-US" altLang="zh-TW" sz="3200" dirty="0"/>
              <a:t>4</a:t>
            </a:r>
            <a:r>
              <a:rPr lang="zh-TW" altLang="en-US" sz="3200" dirty="0"/>
              <a:t>米高。</a:t>
            </a:r>
            <a:endParaRPr lang="en-HK" sz="3200" dirty="0"/>
          </a:p>
        </p:txBody>
      </p:sp>
    </p:spTree>
    <p:extLst>
      <p:ext uri="{BB962C8B-B14F-4D97-AF65-F5344CB8AC3E}">
        <p14:creationId xmlns:p14="http://schemas.microsoft.com/office/powerpoint/2010/main" val="3816145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an&#10;&#10;Description automatically generated">
            <a:extLst>
              <a:ext uri="{FF2B5EF4-FFF2-40B4-BE49-F238E27FC236}">
                <a16:creationId xmlns:a16="http://schemas.microsoft.com/office/drawing/2014/main" id="{87EA3C00-4B39-4FC4-B8B1-C66EC03ABCB6}"/>
              </a:ext>
            </a:extLst>
          </p:cNvPr>
          <p:cNvPicPr>
            <a:picLocks noChangeAspect="1"/>
          </p:cNvPicPr>
          <p:nvPr/>
        </p:nvPicPr>
        <p:blipFill rotWithShape="1">
          <a:blip r:embed="rId2">
            <a:extLst>
              <a:ext uri="{28A0092B-C50C-407E-A947-70E740481C1C}">
                <a14:useLocalDpi xmlns:a14="http://schemas.microsoft.com/office/drawing/2010/main" val="0"/>
              </a:ext>
            </a:extLst>
          </a:blip>
          <a:srcRect r="15259"/>
          <a:stretch/>
        </p:blipFill>
        <p:spPr>
          <a:xfrm>
            <a:off x="20" y="10"/>
            <a:ext cx="5680810" cy="6857990"/>
          </a:xfrm>
          <a:prstGeom prst="rect">
            <a:avLst/>
          </a:prstGeom>
        </p:spPr>
      </p:pic>
      <p:sp>
        <p:nvSpPr>
          <p:cNvPr id="9" name="Content Placeholder 8">
            <a:extLst>
              <a:ext uri="{FF2B5EF4-FFF2-40B4-BE49-F238E27FC236}">
                <a16:creationId xmlns:a16="http://schemas.microsoft.com/office/drawing/2014/main" id="{CE14BCAD-F657-4FCE-BFBD-56136D7A932B}"/>
              </a:ext>
            </a:extLst>
          </p:cNvPr>
          <p:cNvSpPr>
            <a:spLocks noGrp="1"/>
          </p:cNvSpPr>
          <p:nvPr>
            <p:ph idx="1"/>
          </p:nvPr>
        </p:nvSpPr>
        <p:spPr>
          <a:xfrm>
            <a:off x="2475991" y="1331650"/>
            <a:ext cx="6409677" cy="5243466"/>
          </a:xfrm>
        </p:spPr>
        <p:txBody>
          <a:bodyPr>
            <a:noAutofit/>
          </a:bodyPr>
          <a:lstStyle/>
          <a:p>
            <a:pPr marL="0" indent="0">
              <a:buNone/>
            </a:pPr>
            <a:r>
              <a:rPr lang="zh-TW" altLang="en-US" sz="3000" dirty="0">
                <a:solidFill>
                  <a:schemeClr val="tx1">
                    <a:lumMod val="95000"/>
                    <a:lumOff val="5000"/>
                  </a:schemeClr>
                </a:solidFill>
              </a:rPr>
              <a:t>教师在教授</a:t>
            </a:r>
            <a:r>
              <a:rPr lang="zh-TW" altLang="en-US" sz="3000" b="1" i="1" dirty="0">
                <a:solidFill>
                  <a:schemeClr val="tx1">
                    <a:lumMod val="95000"/>
                    <a:lumOff val="5000"/>
                  </a:schemeClr>
                </a:solidFill>
              </a:rPr>
              <a:t>地理课程及评估指引</a:t>
            </a:r>
            <a:r>
              <a:rPr lang="en-US" altLang="zh-TW" sz="3000" b="1" i="1" dirty="0">
                <a:solidFill>
                  <a:schemeClr val="tx1">
                    <a:lumMod val="95000"/>
                    <a:lumOff val="5000"/>
                  </a:schemeClr>
                </a:solidFill>
              </a:rPr>
              <a:t>(</a:t>
            </a:r>
            <a:r>
              <a:rPr lang="zh-TW" altLang="en-US" sz="3000" b="1" i="1" dirty="0">
                <a:solidFill>
                  <a:schemeClr val="tx1">
                    <a:lumMod val="95000"/>
                    <a:lumOff val="5000"/>
                  </a:schemeClr>
                </a:solidFill>
              </a:rPr>
              <a:t>中四至中六</a:t>
            </a:r>
            <a:r>
              <a:rPr lang="en-US" altLang="zh-TW" sz="3000" b="1" i="1" dirty="0">
                <a:solidFill>
                  <a:schemeClr val="tx1">
                    <a:lumMod val="95000"/>
                    <a:lumOff val="5000"/>
                  </a:schemeClr>
                </a:solidFill>
              </a:rPr>
              <a:t>) (2017)</a:t>
            </a:r>
            <a:r>
              <a:rPr lang="zh-TW" altLang="en-US" sz="3000" dirty="0">
                <a:solidFill>
                  <a:schemeClr val="tx1">
                    <a:lumMod val="95000"/>
                    <a:lumOff val="5000"/>
                  </a:schemeClr>
                </a:solidFill>
              </a:rPr>
              <a:t>中的课题 </a:t>
            </a:r>
            <a:r>
              <a:rPr lang="en-US" altLang="zh-TW" sz="3000" dirty="0">
                <a:solidFill>
                  <a:schemeClr val="tx1">
                    <a:lumMod val="95000"/>
                    <a:lumOff val="5000"/>
                  </a:schemeClr>
                </a:solidFill>
              </a:rPr>
              <a:t>– “</a:t>
            </a:r>
            <a:r>
              <a:rPr lang="zh-TW" altLang="en-US" sz="3000" b="1" dirty="0">
                <a:solidFill>
                  <a:srgbClr val="00B050"/>
                </a:solidFill>
              </a:rPr>
              <a:t>管理河流和海岸环境：一个持续的挑战</a:t>
            </a:r>
            <a:r>
              <a:rPr lang="en-US" altLang="zh-TW" sz="3000" dirty="0">
                <a:solidFill>
                  <a:schemeClr val="tx1">
                    <a:lumMod val="95000"/>
                    <a:lumOff val="5000"/>
                  </a:schemeClr>
                </a:solidFill>
              </a:rPr>
              <a:t>”</a:t>
            </a:r>
            <a:r>
              <a:rPr lang="zh-TW" altLang="en-US" sz="3000" dirty="0">
                <a:solidFill>
                  <a:schemeClr val="tx1">
                    <a:lumMod val="95000"/>
                    <a:lumOff val="5000"/>
                  </a:schemeClr>
                </a:solidFill>
              </a:rPr>
              <a:t>时， 应同时以</a:t>
            </a:r>
            <a:r>
              <a:rPr lang="zh-TW" altLang="en-US" sz="3000" dirty="0">
                <a:solidFill>
                  <a:srgbClr val="00B050"/>
                </a:solidFill>
              </a:rPr>
              <a:t>本简报及本系列的简报</a:t>
            </a:r>
            <a:r>
              <a:rPr lang="en-US" altLang="zh-TW" sz="3000" dirty="0">
                <a:solidFill>
                  <a:srgbClr val="00B050"/>
                </a:solidFill>
              </a:rPr>
              <a:t>(4)</a:t>
            </a:r>
            <a:r>
              <a:rPr lang="zh-TW" altLang="en-US" sz="3000" dirty="0">
                <a:solidFill>
                  <a:srgbClr val="00B050"/>
                </a:solidFill>
              </a:rPr>
              <a:t> </a:t>
            </a:r>
            <a:r>
              <a:rPr lang="zh-TW" altLang="en-US" sz="3000" dirty="0">
                <a:solidFill>
                  <a:schemeClr val="tx1">
                    <a:lumMod val="95000"/>
                    <a:lumOff val="5000"/>
                  </a:schemeClr>
                </a:solidFill>
              </a:rPr>
              <a:t>作为一个个案研习来教授，以便让同学对我国河流 </a:t>
            </a:r>
            <a:r>
              <a:rPr lang="en-US" altLang="zh-TW" sz="3000" dirty="0">
                <a:solidFill>
                  <a:schemeClr val="tx1">
                    <a:lumMod val="95000"/>
                    <a:lumOff val="5000"/>
                  </a:schemeClr>
                </a:solidFill>
              </a:rPr>
              <a:t>(</a:t>
            </a:r>
            <a:r>
              <a:rPr lang="zh-TW" altLang="en-US" sz="3000" dirty="0">
                <a:solidFill>
                  <a:schemeClr val="tx1">
                    <a:lumMod val="95000"/>
                    <a:lumOff val="5000"/>
                  </a:schemeClr>
                </a:solidFill>
              </a:rPr>
              <a:t>特别是长江</a:t>
            </a:r>
            <a:r>
              <a:rPr lang="en-US" altLang="zh-TW" sz="3000" dirty="0">
                <a:solidFill>
                  <a:schemeClr val="tx1">
                    <a:lumMod val="95000"/>
                    <a:lumOff val="5000"/>
                  </a:schemeClr>
                </a:solidFill>
              </a:rPr>
              <a:t>)</a:t>
            </a:r>
            <a:r>
              <a:rPr lang="zh-TW" altLang="en-US" sz="3000" dirty="0">
                <a:solidFill>
                  <a:schemeClr val="tx1">
                    <a:lumMod val="95000"/>
                    <a:lumOff val="5000"/>
                  </a:schemeClr>
                </a:solidFill>
              </a:rPr>
              <a:t>的概况及     </a:t>
            </a:r>
            <a:endParaRPr lang="en-HK" altLang="zh-TW" sz="3000" dirty="0">
              <a:solidFill>
                <a:schemeClr val="tx1">
                  <a:lumMod val="95000"/>
                  <a:lumOff val="5000"/>
                </a:schemeClr>
              </a:solidFill>
            </a:endParaRPr>
          </a:p>
          <a:p>
            <a:pPr marL="0" indent="0">
              <a:buNone/>
            </a:pPr>
            <a:r>
              <a:rPr lang="en-HK" altLang="zh-TW" sz="3000" dirty="0">
                <a:solidFill>
                  <a:schemeClr val="tx1">
                    <a:lumMod val="95000"/>
                    <a:lumOff val="5000"/>
                  </a:schemeClr>
                </a:solidFill>
              </a:rPr>
              <a:t>                               </a:t>
            </a:r>
            <a:r>
              <a:rPr lang="zh-TW" altLang="en-US" sz="3000" dirty="0">
                <a:solidFill>
                  <a:schemeClr val="tx1">
                    <a:lumMod val="95000"/>
                    <a:lumOff val="5000"/>
                  </a:schemeClr>
                </a:solidFill>
              </a:rPr>
              <a:t>相关的河流地貌</a:t>
            </a:r>
            <a:endParaRPr lang="en-HK" altLang="zh-TW" sz="3000" dirty="0">
              <a:solidFill>
                <a:schemeClr val="tx1">
                  <a:lumMod val="95000"/>
                  <a:lumOff val="5000"/>
                </a:schemeClr>
              </a:solidFill>
            </a:endParaRPr>
          </a:p>
          <a:p>
            <a:pPr marL="0" indent="0">
              <a:buNone/>
            </a:pPr>
            <a:r>
              <a:rPr lang="en-HK" altLang="zh-TW" sz="3000" b="1" dirty="0">
                <a:solidFill>
                  <a:schemeClr val="tx1">
                    <a:lumMod val="95000"/>
                    <a:lumOff val="5000"/>
                  </a:schemeClr>
                </a:solidFill>
              </a:rPr>
              <a:t>                                </a:t>
            </a:r>
            <a:r>
              <a:rPr lang="zh-TW" altLang="en-US" sz="3000" dirty="0">
                <a:solidFill>
                  <a:schemeClr val="tx1">
                    <a:lumMod val="95000"/>
                    <a:lumOff val="5000"/>
                  </a:schemeClr>
                </a:solidFill>
              </a:rPr>
              <a:t>有较深入的认识</a:t>
            </a:r>
            <a:r>
              <a:rPr lang="zh-TW" altLang="en-US" sz="3000" dirty="0"/>
              <a:t>。</a:t>
            </a:r>
            <a:endParaRPr lang="en-US" sz="3000" dirty="0"/>
          </a:p>
        </p:txBody>
      </p:sp>
      <p:sp>
        <p:nvSpPr>
          <p:cNvPr id="4" name="Title 1">
            <a:extLst>
              <a:ext uri="{FF2B5EF4-FFF2-40B4-BE49-F238E27FC236}">
                <a16:creationId xmlns:a16="http://schemas.microsoft.com/office/drawing/2014/main" id="{226F5A65-D4C8-4E9F-898B-6BC26E544BBF}"/>
              </a:ext>
            </a:extLst>
          </p:cNvPr>
          <p:cNvSpPr>
            <a:spLocks noGrp="1"/>
          </p:cNvSpPr>
          <p:nvPr>
            <p:ph type="title"/>
          </p:nvPr>
        </p:nvSpPr>
        <p:spPr>
          <a:xfrm>
            <a:off x="2006354" y="282884"/>
            <a:ext cx="6693240" cy="1035151"/>
          </a:xfrm>
        </p:spPr>
        <p:txBody>
          <a:bodyPr anchor="ctr">
            <a:noAutofit/>
          </a:bodyPr>
          <a:lstStyle/>
          <a:p>
            <a:r>
              <a:rPr lang="zh-TW" altLang="en-US" sz="3200" b="1" u="sng" dirty="0">
                <a:solidFill>
                  <a:srgbClr val="0070C0"/>
                </a:solidFill>
              </a:rPr>
              <a:t>教师指引 </a:t>
            </a:r>
            <a:r>
              <a:rPr lang="en-US" altLang="zh-TW" sz="3200" b="1" u="sng" dirty="0">
                <a:solidFill>
                  <a:srgbClr val="0070C0"/>
                </a:solidFill>
              </a:rPr>
              <a:t>– </a:t>
            </a:r>
            <a:r>
              <a:rPr lang="zh-TW" altLang="en-US" sz="3200" b="1" u="sng" dirty="0">
                <a:solidFill>
                  <a:srgbClr val="0070C0"/>
                </a:solidFill>
              </a:rPr>
              <a:t>中国河流的教授与</a:t>
            </a:r>
            <a:br>
              <a:rPr lang="en-HK" altLang="zh-TW" sz="3200" b="1" u="sng" dirty="0">
                <a:solidFill>
                  <a:srgbClr val="0070C0"/>
                </a:solidFill>
              </a:rPr>
            </a:br>
            <a:r>
              <a:rPr lang="zh-TW" altLang="en-US" sz="3200" b="1" u="sng" dirty="0">
                <a:solidFill>
                  <a:srgbClr val="0070C0"/>
                </a:solidFill>
              </a:rPr>
              <a:t>高中地理课程的连系</a:t>
            </a:r>
            <a:r>
              <a:rPr lang="en-US" altLang="zh-TW" sz="3200" b="1" u="sng" dirty="0">
                <a:solidFill>
                  <a:srgbClr val="0070C0"/>
                </a:solidFill>
              </a:rPr>
              <a:t> </a:t>
            </a:r>
            <a:endParaRPr lang="en-HK" sz="3200" b="1" u="sng" dirty="0">
              <a:solidFill>
                <a:srgbClr val="0070C0"/>
              </a:solidFill>
            </a:endParaRPr>
          </a:p>
        </p:txBody>
      </p:sp>
    </p:spTree>
    <p:extLst>
      <p:ext uri="{BB962C8B-B14F-4D97-AF65-F5344CB8AC3E}">
        <p14:creationId xmlns:p14="http://schemas.microsoft.com/office/powerpoint/2010/main" val="1006464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E03C9B-7FE1-409F-8DD7-ABDC425C1CDC}"/>
              </a:ext>
            </a:extLst>
          </p:cNvPr>
          <p:cNvSpPr>
            <a:spLocks noGrp="1"/>
          </p:cNvSpPr>
          <p:nvPr>
            <p:ph sz="quarter" idx="13"/>
          </p:nvPr>
        </p:nvSpPr>
        <p:spPr>
          <a:xfrm>
            <a:off x="685330" y="834501"/>
            <a:ext cx="7772870" cy="4956699"/>
          </a:xfrm>
        </p:spPr>
        <p:txBody>
          <a:bodyPr>
            <a:normAutofit/>
          </a:bodyPr>
          <a:lstStyle/>
          <a:p>
            <a:r>
              <a:rPr lang="zh-TW" altLang="en-US" sz="3200" dirty="0"/>
              <a:t>上海因为是长江三角洲冲积平原的一部分，故区内河道交织，并有众多湖泊。上海的河流与湖泊，其上游大多与太湖相通，下游则多汇入上海最大的河流黄埔江，再经长江口流入东海</a:t>
            </a:r>
            <a:r>
              <a:rPr lang="zh-TW" altLang="en-US" sz="3200" b="1" dirty="0"/>
              <a:t>。</a:t>
            </a:r>
            <a:endParaRPr lang="en-HK" sz="3200" dirty="0"/>
          </a:p>
        </p:txBody>
      </p:sp>
    </p:spTree>
    <p:extLst>
      <p:ext uri="{BB962C8B-B14F-4D97-AF65-F5344CB8AC3E}">
        <p14:creationId xmlns:p14="http://schemas.microsoft.com/office/powerpoint/2010/main" val="3549888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9FA9-AC6E-4900-9569-5C73BC06169E}"/>
              </a:ext>
            </a:extLst>
          </p:cNvPr>
          <p:cNvSpPr>
            <a:spLocks noGrp="1"/>
          </p:cNvSpPr>
          <p:nvPr>
            <p:ph type="title"/>
          </p:nvPr>
        </p:nvSpPr>
        <p:spPr>
          <a:xfrm>
            <a:off x="836253" y="813827"/>
            <a:ext cx="7773338" cy="668744"/>
          </a:xfrm>
        </p:spPr>
        <p:txBody>
          <a:bodyPr/>
          <a:lstStyle/>
          <a:p>
            <a:pPr algn="l"/>
            <a:r>
              <a:rPr lang="en-US" altLang="zh-TW" b="1" dirty="0">
                <a:solidFill>
                  <a:srgbClr val="0070C0"/>
                </a:solidFill>
              </a:rPr>
              <a:t>3. </a:t>
            </a:r>
            <a:r>
              <a:rPr lang="zh-TW" altLang="en-US" b="1" dirty="0">
                <a:solidFill>
                  <a:srgbClr val="0070C0"/>
                </a:solidFill>
              </a:rPr>
              <a:t>祟明岛的形成</a:t>
            </a:r>
            <a:endParaRPr lang="en-HK" b="1" dirty="0">
              <a:solidFill>
                <a:srgbClr val="0070C0"/>
              </a:solidFill>
            </a:endParaRPr>
          </a:p>
        </p:txBody>
      </p:sp>
      <p:sp>
        <p:nvSpPr>
          <p:cNvPr id="3" name="Content Placeholder 2">
            <a:extLst>
              <a:ext uri="{FF2B5EF4-FFF2-40B4-BE49-F238E27FC236}">
                <a16:creationId xmlns:a16="http://schemas.microsoft.com/office/drawing/2014/main" id="{DC1EBCD3-9829-4303-98B4-FA04C86F2A5C}"/>
              </a:ext>
            </a:extLst>
          </p:cNvPr>
          <p:cNvSpPr>
            <a:spLocks noGrp="1"/>
          </p:cNvSpPr>
          <p:nvPr>
            <p:ph sz="quarter" idx="13"/>
          </p:nvPr>
        </p:nvSpPr>
        <p:spPr>
          <a:xfrm>
            <a:off x="685330" y="1482571"/>
            <a:ext cx="7772870" cy="4308629"/>
          </a:xfrm>
        </p:spPr>
        <p:txBody>
          <a:bodyPr>
            <a:normAutofit/>
          </a:bodyPr>
          <a:lstStyle/>
          <a:p>
            <a:r>
              <a:rPr lang="zh-TW" altLang="en-US" sz="3200" dirty="0"/>
              <a:t>长江的河口处江面宽阔，加上海洋潮汐的影响，水流较缓慢，有利泥沙沉积，在长江口中心形成大大小小面积不同的沙洲，而崇明岛、长兴岛及横沙岛三岛便是其中之例子。崇明岛面积超过</a:t>
            </a:r>
            <a:r>
              <a:rPr lang="en-US" altLang="zh-TW" sz="3200" dirty="0"/>
              <a:t>700</a:t>
            </a:r>
            <a:r>
              <a:rPr lang="zh-TW" altLang="en-US" sz="3200" dirty="0"/>
              <a:t>平方公里以上，是</a:t>
            </a:r>
            <a:r>
              <a:rPr lang="zh-TW" altLang="en-US" sz="3200" b="1" dirty="0"/>
              <a:t>世界上最大的冲积岛</a:t>
            </a:r>
            <a:r>
              <a:rPr lang="zh-TW" altLang="en-US" sz="3200" dirty="0"/>
              <a:t>，亦是</a:t>
            </a:r>
            <a:r>
              <a:rPr lang="zh-TW" altLang="en-US" sz="3200" b="1" dirty="0"/>
              <a:t>我国的第三大岛</a:t>
            </a:r>
            <a:r>
              <a:rPr lang="zh-TW" altLang="en-US" sz="3200" dirty="0"/>
              <a:t> </a:t>
            </a:r>
            <a:r>
              <a:rPr lang="zh-TW" altLang="en-US" sz="3200" b="1" dirty="0"/>
              <a:t>。</a:t>
            </a:r>
            <a:endParaRPr lang="en-HK" sz="3200" dirty="0"/>
          </a:p>
        </p:txBody>
      </p:sp>
    </p:spTree>
    <p:extLst>
      <p:ext uri="{BB962C8B-B14F-4D97-AF65-F5344CB8AC3E}">
        <p14:creationId xmlns:p14="http://schemas.microsoft.com/office/powerpoint/2010/main" val="915796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dy of water surrounded by trees&#10;&#10;Description automatically generated">
            <a:extLst>
              <a:ext uri="{FF2B5EF4-FFF2-40B4-BE49-F238E27FC236}">
                <a16:creationId xmlns:a16="http://schemas.microsoft.com/office/drawing/2014/main" id="{44BE9A2C-48D8-473C-A2AF-915DB8973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05196" cy="3978897"/>
          </a:xfrm>
          <a:prstGeom prst="rect">
            <a:avLst/>
          </a:prstGeom>
        </p:spPr>
      </p:pic>
      <p:pic>
        <p:nvPicPr>
          <p:cNvPr id="5" name="Picture 4" descr="A body of water&#10;&#10;Description automatically generated">
            <a:extLst>
              <a:ext uri="{FF2B5EF4-FFF2-40B4-BE49-F238E27FC236}">
                <a16:creationId xmlns:a16="http://schemas.microsoft.com/office/drawing/2014/main" id="{3F0E6235-930F-4003-912A-3D39BD2C2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9196" y="3216896"/>
            <a:ext cx="4854804" cy="3641103"/>
          </a:xfrm>
          <a:prstGeom prst="rect">
            <a:avLst/>
          </a:prstGeom>
        </p:spPr>
      </p:pic>
      <p:sp>
        <p:nvSpPr>
          <p:cNvPr id="6" name="Speech Bubble: Rectangle with Corners Rounded 5">
            <a:extLst>
              <a:ext uri="{FF2B5EF4-FFF2-40B4-BE49-F238E27FC236}">
                <a16:creationId xmlns:a16="http://schemas.microsoft.com/office/drawing/2014/main" id="{4BFE4C60-E2BE-4727-A9BD-4F69BB2A26CA}"/>
              </a:ext>
            </a:extLst>
          </p:cNvPr>
          <p:cNvSpPr/>
          <p:nvPr/>
        </p:nvSpPr>
        <p:spPr>
          <a:xfrm>
            <a:off x="386499" y="4458878"/>
            <a:ext cx="3497344" cy="1418139"/>
          </a:xfrm>
          <a:prstGeom prst="wedgeRoundRectCallout">
            <a:avLst>
              <a:gd name="adj1" fmla="val 55827"/>
              <a:gd name="adj2" fmla="val -594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图</a:t>
            </a:r>
            <a:r>
              <a:rPr lang="en-US" altLang="zh-TW" sz="3200" dirty="0"/>
              <a:t>7  </a:t>
            </a:r>
            <a:r>
              <a:rPr lang="zh-TW" altLang="en-US" sz="3200" dirty="0"/>
              <a:t>祟明岛东滩湿地</a:t>
            </a:r>
            <a:endParaRPr lang="en-HK" sz="3200" dirty="0"/>
          </a:p>
        </p:txBody>
      </p:sp>
    </p:spTree>
    <p:extLst>
      <p:ext uri="{BB962C8B-B14F-4D97-AF65-F5344CB8AC3E}">
        <p14:creationId xmlns:p14="http://schemas.microsoft.com/office/powerpoint/2010/main" val="2483910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599F30-C5F6-4BF9-8E18-D2A215C03FD6}"/>
              </a:ext>
            </a:extLst>
          </p:cNvPr>
          <p:cNvSpPr>
            <a:spLocks noGrp="1"/>
          </p:cNvSpPr>
          <p:nvPr>
            <p:ph sz="quarter" idx="13"/>
          </p:nvPr>
        </p:nvSpPr>
        <p:spPr>
          <a:xfrm>
            <a:off x="685330" y="781235"/>
            <a:ext cx="7772870" cy="5566299"/>
          </a:xfrm>
        </p:spPr>
        <p:txBody>
          <a:bodyPr>
            <a:normAutofit/>
          </a:bodyPr>
          <a:lstStyle/>
          <a:p>
            <a:r>
              <a:rPr lang="zh-TW" altLang="en-US" sz="3200" dirty="0"/>
              <a:t>直到现在，崇明岛东端以及上海市东部的土地，仍因着长江口泥沙淤积，而不断在增长中。此外，在崇明岛、长兴岛及横沙岛三岛以南，另再有新沙岛形成及露出水面，那便是上海现今最年轻的沙岛</a:t>
            </a:r>
            <a:r>
              <a:rPr lang="en-US" altLang="zh-TW" sz="3200" dirty="0"/>
              <a:t>—</a:t>
            </a:r>
            <a:r>
              <a:rPr lang="zh-TW" altLang="en-US" sz="3200" dirty="0"/>
              <a:t>九段沙了 </a:t>
            </a:r>
            <a:r>
              <a:rPr lang="en-US" altLang="zh-TW" sz="3200" dirty="0"/>
              <a:t>(</a:t>
            </a:r>
            <a:r>
              <a:rPr lang="zh-TW" altLang="en-US" sz="3200" dirty="0"/>
              <a:t>图</a:t>
            </a:r>
            <a:r>
              <a:rPr lang="en-US" altLang="zh-TW" sz="3200" dirty="0"/>
              <a:t>7-10)</a:t>
            </a:r>
            <a:r>
              <a:rPr lang="zh-TW" altLang="en-US" sz="3200" b="1" dirty="0"/>
              <a:t> 。</a:t>
            </a:r>
            <a:endParaRPr lang="en-HK" sz="3200" dirty="0"/>
          </a:p>
        </p:txBody>
      </p:sp>
    </p:spTree>
    <p:extLst>
      <p:ext uri="{BB962C8B-B14F-4D97-AF65-F5344CB8AC3E}">
        <p14:creationId xmlns:p14="http://schemas.microsoft.com/office/powerpoint/2010/main" val="2397097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1172E7-C6B8-4598-A665-F3A26EA186ED}"/>
              </a:ext>
            </a:extLst>
          </p:cNvPr>
          <p:cNvPicPr>
            <a:picLocks noChangeAspect="1"/>
          </p:cNvPicPr>
          <p:nvPr/>
        </p:nvPicPr>
        <p:blipFill>
          <a:blip r:embed="rId2"/>
          <a:stretch>
            <a:fillRect/>
          </a:stretch>
        </p:blipFill>
        <p:spPr>
          <a:xfrm>
            <a:off x="349307" y="142627"/>
            <a:ext cx="3347489" cy="2538429"/>
          </a:xfrm>
          <a:prstGeom prst="rect">
            <a:avLst/>
          </a:prstGeom>
        </p:spPr>
      </p:pic>
      <p:sp>
        <p:nvSpPr>
          <p:cNvPr id="3" name="Thought Bubble: Cloud 2">
            <a:extLst>
              <a:ext uri="{FF2B5EF4-FFF2-40B4-BE49-F238E27FC236}">
                <a16:creationId xmlns:a16="http://schemas.microsoft.com/office/drawing/2014/main" id="{AEE48C5E-6E84-41A0-A6C3-24AD01496627}"/>
              </a:ext>
            </a:extLst>
          </p:cNvPr>
          <p:cNvSpPr/>
          <p:nvPr/>
        </p:nvSpPr>
        <p:spPr>
          <a:xfrm>
            <a:off x="2556769" y="2263806"/>
            <a:ext cx="2175029" cy="967666"/>
          </a:xfrm>
          <a:prstGeom prst="cloudCallout">
            <a:avLst>
              <a:gd name="adj1" fmla="val -66585"/>
              <a:gd name="adj2" fmla="val -73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 </a:t>
            </a:r>
            <a:r>
              <a:rPr lang="zh-HK" altLang="en-US" dirty="0"/>
              <a:t>约</a:t>
            </a:r>
            <a:r>
              <a:rPr lang="en-US" dirty="0"/>
              <a:t>6000</a:t>
            </a:r>
            <a:r>
              <a:rPr lang="zh-HK" altLang="en-US" dirty="0"/>
              <a:t>年前</a:t>
            </a:r>
            <a:endParaRPr lang="en-HK" dirty="0"/>
          </a:p>
        </p:txBody>
      </p:sp>
      <p:pic>
        <p:nvPicPr>
          <p:cNvPr id="4" name="圖片 2">
            <a:extLst>
              <a:ext uri="{FF2B5EF4-FFF2-40B4-BE49-F238E27FC236}">
                <a16:creationId xmlns:a16="http://schemas.microsoft.com/office/drawing/2014/main" id="{A7984805-2427-4D73-85C9-AD41D6172468}"/>
              </a:ext>
            </a:extLst>
          </p:cNvPr>
          <p:cNvPicPr/>
          <p:nvPr/>
        </p:nvPicPr>
        <p:blipFill rotWithShape="1">
          <a:blip r:embed="rId3" cstate="print">
            <a:extLst>
              <a:ext uri="{28A0092B-C50C-407E-A947-70E740481C1C}">
                <a14:useLocalDpi xmlns:a14="http://schemas.microsoft.com/office/drawing/2010/main" val="0"/>
              </a:ext>
            </a:extLst>
          </a:blip>
          <a:srcRect l="13984" t="44311" r="47660" b="31468"/>
          <a:stretch/>
        </p:blipFill>
        <p:spPr bwMode="auto">
          <a:xfrm>
            <a:off x="4731798" y="264051"/>
            <a:ext cx="2805344" cy="2621191"/>
          </a:xfrm>
          <a:prstGeom prst="rect">
            <a:avLst/>
          </a:prstGeom>
          <a:ln>
            <a:noFill/>
          </a:ln>
          <a:extLst>
            <a:ext uri="{53640926-AAD7-44D8-BBD7-CCE9431645EC}">
              <a14:shadowObscured xmlns:a14="http://schemas.microsoft.com/office/drawing/2010/main"/>
            </a:ext>
          </a:extLst>
        </p:spPr>
      </p:pic>
      <p:sp>
        <p:nvSpPr>
          <p:cNvPr id="5" name="Thought Bubble: Cloud 4">
            <a:extLst>
              <a:ext uri="{FF2B5EF4-FFF2-40B4-BE49-F238E27FC236}">
                <a16:creationId xmlns:a16="http://schemas.microsoft.com/office/drawing/2014/main" id="{A4F56061-AF69-40B0-909C-C7BF957FA33A}"/>
              </a:ext>
            </a:extLst>
          </p:cNvPr>
          <p:cNvSpPr/>
          <p:nvPr/>
        </p:nvSpPr>
        <p:spPr>
          <a:xfrm>
            <a:off x="6187736" y="2681056"/>
            <a:ext cx="2867487" cy="967666"/>
          </a:xfrm>
          <a:prstGeom prst="cloudCallout">
            <a:avLst>
              <a:gd name="adj1" fmla="val -24136"/>
              <a:gd name="adj2" fmla="val -108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2. </a:t>
            </a:r>
            <a:r>
              <a:rPr lang="zh-TW" altLang="en-US" dirty="0"/>
              <a:t>约公元三世纪</a:t>
            </a:r>
            <a:endParaRPr lang="en-HK" dirty="0"/>
          </a:p>
        </p:txBody>
      </p:sp>
      <p:pic>
        <p:nvPicPr>
          <p:cNvPr id="6" name="Picture 5">
            <a:extLst>
              <a:ext uri="{FF2B5EF4-FFF2-40B4-BE49-F238E27FC236}">
                <a16:creationId xmlns:a16="http://schemas.microsoft.com/office/drawing/2014/main" id="{86247EE4-AB4A-4FBF-A458-529440D3DCC7}"/>
              </a:ext>
            </a:extLst>
          </p:cNvPr>
          <p:cNvPicPr>
            <a:picLocks noChangeAspect="1"/>
          </p:cNvPicPr>
          <p:nvPr/>
        </p:nvPicPr>
        <p:blipFill>
          <a:blip r:embed="rId4"/>
          <a:stretch>
            <a:fillRect/>
          </a:stretch>
        </p:blipFill>
        <p:spPr>
          <a:xfrm>
            <a:off x="349307" y="3286346"/>
            <a:ext cx="2490388" cy="3031777"/>
          </a:xfrm>
          <a:prstGeom prst="rect">
            <a:avLst/>
          </a:prstGeom>
        </p:spPr>
      </p:pic>
      <p:sp>
        <p:nvSpPr>
          <p:cNvPr id="8" name="Thought Bubble: Cloud 7">
            <a:extLst>
              <a:ext uri="{FF2B5EF4-FFF2-40B4-BE49-F238E27FC236}">
                <a16:creationId xmlns:a16="http://schemas.microsoft.com/office/drawing/2014/main" id="{A1256DAF-5F9A-4D77-953E-5142AE3F33F1}"/>
              </a:ext>
            </a:extLst>
          </p:cNvPr>
          <p:cNvSpPr/>
          <p:nvPr/>
        </p:nvSpPr>
        <p:spPr>
          <a:xfrm>
            <a:off x="2839695" y="5209836"/>
            <a:ext cx="2175029" cy="967666"/>
          </a:xfrm>
          <a:prstGeom prst="cloudCallout">
            <a:avLst>
              <a:gd name="adj1" fmla="val -66585"/>
              <a:gd name="adj2" fmla="val -73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3. </a:t>
            </a:r>
            <a:r>
              <a:rPr lang="zh-TW" altLang="en-US" dirty="0"/>
              <a:t>现今</a:t>
            </a:r>
            <a:endParaRPr lang="en-HK" dirty="0"/>
          </a:p>
        </p:txBody>
      </p:sp>
      <p:sp>
        <p:nvSpPr>
          <p:cNvPr id="9" name="Speech Bubble: Rectangle with Corners Rounded 8">
            <a:extLst>
              <a:ext uri="{FF2B5EF4-FFF2-40B4-BE49-F238E27FC236}">
                <a16:creationId xmlns:a16="http://schemas.microsoft.com/office/drawing/2014/main" id="{F9190E19-706D-4771-9A5D-E9326DE40A65}"/>
              </a:ext>
            </a:extLst>
          </p:cNvPr>
          <p:cNvSpPr/>
          <p:nvPr/>
        </p:nvSpPr>
        <p:spPr>
          <a:xfrm>
            <a:off x="5299969" y="4527612"/>
            <a:ext cx="3657600" cy="1988598"/>
          </a:xfrm>
          <a:prstGeom prst="wedgeRoundRectCallout">
            <a:avLst>
              <a:gd name="adj1" fmla="val -51173"/>
              <a:gd name="adj2" fmla="val -772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图</a:t>
            </a:r>
            <a:r>
              <a:rPr lang="en-US" altLang="zh-TW" sz="3200" dirty="0"/>
              <a:t>7  </a:t>
            </a:r>
            <a:r>
              <a:rPr lang="zh-TW" altLang="en-US" sz="3200" dirty="0"/>
              <a:t>长江河口三角洲的发展简图</a:t>
            </a:r>
            <a:endParaRPr lang="en-HK" sz="3200" dirty="0"/>
          </a:p>
        </p:txBody>
      </p:sp>
    </p:spTree>
    <p:extLst>
      <p:ext uri="{BB962C8B-B14F-4D97-AF65-F5344CB8AC3E}">
        <p14:creationId xmlns:p14="http://schemas.microsoft.com/office/powerpoint/2010/main" val="1486253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圖片 4">
            <a:extLst>
              <a:ext uri="{FF2B5EF4-FFF2-40B4-BE49-F238E27FC236}">
                <a16:creationId xmlns:a16="http://schemas.microsoft.com/office/drawing/2014/main" id="{6AE89EE2-7B09-4EA2-9BA1-2EDA68C45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869" t="5847" r="14246" b="4543"/>
          <a:stretch>
            <a:fillRect/>
          </a:stretch>
        </p:blipFill>
        <p:spPr bwMode="auto">
          <a:xfrm>
            <a:off x="266330" y="200151"/>
            <a:ext cx="6116715" cy="5546599"/>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5">
            <a:extLst>
              <a:ext uri="{FF2B5EF4-FFF2-40B4-BE49-F238E27FC236}">
                <a16:creationId xmlns:a16="http://schemas.microsoft.com/office/drawing/2014/main" id="{68CBEA63-9780-45A7-9437-83F8B7881181}"/>
              </a:ext>
            </a:extLst>
          </p:cNvPr>
          <p:cNvSpPr txBox="1">
            <a:spLocks noChangeArrowheads="1"/>
          </p:cNvSpPr>
          <p:nvPr/>
        </p:nvSpPr>
        <p:spPr bwMode="auto">
          <a:xfrm>
            <a:off x="3226131" y="2014930"/>
            <a:ext cx="1248215" cy="73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000" b="1"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崇明岛</a:t>
            </a:r>
            <a:endParaRPr kumimoji="0" lang="zh-TW" altLang="en-US" sz="2000" b="0" i="0" u="none" strike="noStrike" cap="none" normalizeH="0" baseline="0" dirty="0">
              <a:ln>
                <a:noFill/>
              </a:ln>
              <a:solidFill>
                <a:schemeClr val="tx1"/>
              </a:solidFill>
              <a:effectLst/>
              <a:latin typeface="Arial" panose="020B0604020202020204" pitchFamily="34" charset="0"/>
            </a:endParaRPr>
          </a:p>
        </p:txBody>
      </p:sp>
      <p:sp>
        <p:nvSpPr>
          <p:cNvPr id="3" name="文字方塊 6">
            <a:extLst>
              <a:ext uri="{FF2B5EF4-FFF2-40B4-BE49-F238E27FC236}">
                <a16:creationId xmlns:a16="http://schemas.microsoft.com/office/drawing/2014/main" id="{EB49303C-EE95-41EA-A907-5FE027EEA1D1}"/>
              </a:ext>
            </a:extLst>
          </p:cNvPr>
          <p:cNvSpPr txBox="1">
            <a:spLocks noChangeArrowheads="1"/>
          </p:cNvSpPr>
          <p:nvPr/>
        </p:nvSpPr>
        <p:spPr bwMode="auto">
          <a:xfrm>
            <a:off x="1081087" y="1345055"/>
            <a:ext cx="614363" cy="85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000" b="1"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长江</a:t>
            </a:r>
            <a:endParaRPr kumimoji="0" lang="zh-TW" altLang="en-US" sz="2000" b="0" i="0" u="none" strike="noStrike" cap="none" normalizeH="0" baseline="0" dirty="0">
              <a:ln>
                <a:noFill/>
              </a:ln>
              <a:solidFill>
                <a:schemeClr val="tx1"/>
              </a:solidFill>
              <a:effectLst/>
              <a:latin typeface="Arial" panose="020B0604020202020204" pitchFamily="34" charset="0"/>
            </a:endParaRPr>
          </a:p>
        </p:txBody>
      </p:sp>
      <p:sp>
        <p:nvSpPr>
          <p:cNvPr id="4" name="文字方塊 7">
            <a:extLst>
              <a:ext uri="{FF2B5EF4-FFF2-40B4-BE49-F238E27FC236}">
                <a16:creationId xmlns:a16="http://schemas.microsoft.com/office/drawing/2014/main" id="{C695DE2B-2D13-4A68-B648-1B74AF9F6E83}"/>
              </a:ext>
            </a:extLst>
          </p:cNvPr>
          <p:cNvSpPr txBox="1">
            <a:spLocks noChangeArrowheads="1"/>
          </p:cNvSpPr>
          <p:nvPr/>
        </p:nvSpPr>
        <p:spPr bwMode="auto">
          <a:xfrm>
            <a:off x="4199138" y="3068698"/>
            <a:ext cx="1109709" cy="62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长兴岛</a:t>
            </a:r>
            <a:endParaRPr kumimoji="0" lang="zh-TW" altLang="en-US" sz="2000" b="0" i="0" u="none" strike="noStrike" cap="none" normalizeH="0" baseline="0" dirty="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D25AE51F-62E0-4B59-A54C-AD6E8AE9584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6" name="Rectangle 6">
            <a:extLst>
              <a:ext uri="{FF2B5EF4-FFF2-40B4-BE49-F238E27FC236}">
                <a16:creationId xmlns:a16="http://schemas.microsoft.com/office/drawing/2014/main" id="{5D9FE8FF-6741-4D61-BF1C-149B6D782ADA}"/>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8" name="Speech Bubble: Rectangle with Corners Rounded 7">
            <a:extLst>
              <a:ext uri="{FF2B5EF4-FFF2-40B4-BE49-F238E27FC236}">
                <a16:creationId xmlns:a16="http://schemas.microsoft.com/office/drawing/2014/main" id="{F1A8CDBB-2832-4164-ADD9-3287AD7F4502}"/>
              </a:ext>
            </a:extLst>
          </p:cNvPr>
          <p:cNvSpPr/>
          <p:nvPr/>
        </p:nvSpPr>
        <p:spPr>
          <a:xfrm>
            <a:off x="6738151" y="3380886"/>
            <a:ext cx="2139519" cy="2840855"/>
          </a:xfrm>
          <a:prstGeom prst="wedgeRoundRectCallout">
            <a:avLst>
              <a:gd name="adj1" fmla="val -66476"/>
              <a:gd name="adj2" fmla="val 131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图</a:t>
            </a:r>
            <a:r>
              <a:rPr lang="en-US" altLang="zh-TW" sz="3200" dirty="0"/>
              <a:t>8  </a:t>
            </a:r>
            <a:r>
              <a:rPr lang="zh-TW" altLang="en-US" sz="3200" dirty="0"/>
              <a:t>崇明岛及长兴岛现今的区位</a:t>
            </a:r>
          </a:p>
        </p:txBody>
      </p:sp>
    </p:spTree>
    <p:extLst>
      <p:ext uri="{BB962C8B-B14F-4D97-AF65-F5344CB8AC3E}">
        <p14:creationId xmlns:p14="http://schemas.microsoft.com/office/powerpoint/2010/main" val="3131335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圖片 43">
            <a:extLst>
              <a:ext uri="{FF2B5EF4-FFF2-40B4-BE49-F238E27FC236}">
                <a16:creationId xmlns:a16="http://schemas.microsoft.com/office/drawing/2014/main" id="{4C64AF16-FB57-481B-973C-DA6D2D1B4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134" t="13014" r="12125" b="17577"/>
          <a:stretch>
            <a:fillRect/>
          </a:stretch>
        </p:blipFill>
        <p:spPr bwMode="auto">
          <a:xfrm>
            <a:off x="781025" y="619551"/>
            <a:ext cx="7892458" cy="4856897"/>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47">
            <a:extLst>
              <a:ext uri="{FF2B5EF4-FFF2-40B4-BE49-F238E27FC236}">
                <a16:creationId xmlns:a16="http://schemas.microsoft.com/office/drawing/2014/main" id="{58A09956-4336-4480-B89B-2AF3A2E3774C}"/>
              </a:ext>
            </a:extLst>
          </p:cNvPr>
          <p:cNvSpPr txBox="1">
            <a:spLocks noChangeArrowheads="1"/>
          </p:cNvSpPr>
          <p:nvPr/>
        </p:nvSpPr>
        <p:spPr bwMode="auto">
          <a:xfrm>
            <a:off x="1804374" y="3723881"/>
            <a:ext cx="1468005" cy="141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9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唐宋间</a:t>
            </a:r>
            <a:endParaRPr kumimoji="0" lang="zh-TW"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宋朝</a:t>
            </a:r>
            <a:endParaRPr kumimoji="0" lang="zh-TW"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明中叶</a:t>
            </a:r>
            <a:endParaRPr kumimoji="0" lang="zh-TW"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明末清初</a:t>
            </a:r>
            <a:endParaRPr kumimoji="0" lang="zh-TW"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现今的崇明岛</a:t>
            </a:r>
            <a:endParaRPr kumimoji="0" lang="zh-TW" altLang="en-US" sz="1600" b="0" i="0" u="none" strike="noStrike" cap="none" normalizeH="0" baseline="0" dirty="0">
              <a:ln>
                <a:noFill/>
              </a:ln>
              <a:solidFill>
                <a:schemeClr val="tx1"/>
              </a:solidFill>
              <a:effectLst/>
              <a:latin typeface="Arial" panose="020B0604020202020204" pitchFamily="34" charset="0"/>
            </a:endParaRPr>
          </a:p>
        </p:txBody>
      </p:sp>
      <p:sp>
        <p:nvSpPr>
          <p:cNvPr id="3" name="文字方塊 48">
            <a:extLst>
              <a:ext uri="{FF2B5EF4-FFF2-40B4-BE49-F238E27FC236}">
                <a16:creationId xmlns:a16="http://schemas.microsoft.com/office/drawing/2014/main" id="{15EEDC7F-10FC-44A4-8E19-0D4EBCD9DBB1}"/>
              </a:ext>
            </a:extLst>
          </p:cNvPr>
          <p:cNvSpPr txBox="1">
            <a:spLocks noChangeArrowheads="1"/>
          </p:cNvSpPr>
          <p:nvPr/>
        </p:nvSpPr>
        <p:spPr bwMode="auto">
          <a:xfrm>
            <a:off x="905382" y="3284512"/>
            <a:ext cx="2143210" cy="554036"/>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1" i="0" u="sng"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图例</a:t>
            </a:r>
            <a:endParaRPr kumimoji="0" lang="zh-TW"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不同时期出现的沙洲</a:t>
            </a:r>
            <a:r>
              <a:rPr kumimoji="0" lang="zh-TW" altLang="en-US" sz="9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a:t>
            </a: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id="{CE49EDB5-9D6E-43CA-9F9F-526AA51CA1D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5" name="Rectangle 6">
            <a:extLst>
              <a:ext uri="{FF2B5EF4-FFF2-40B4-BE49-F238E27FC236}">
                <a16:creationId xmlns:a16="http://schemas.microsoft.com/office/drawing/2014/main" id="{787A2A79-5F8C-4BC6-BDDF-6F44C034109C}"/>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6" name="Rectangle 7">
            <a:extLst>
              <a:ext uri="{FF2B5EF4-FFF2-40B4-BE49-F238E27FC236}">
                <a16:creationId xmlns:a16="http://schemas.microsoft.com/office/drawing/2014/main" id="{60784757-9F43-4F07-ACDD-6B216EAE21A2}"/>
              </a:ext>
            </a:extLst>
          </p:cNvPr>
          <p:cNvSpPr>
            <a:spLocks noChangeArrowheads="1"/>
          </p:cNvSpPr>
          <p:nvPr/>
        </p:nvSpPr>
        <p:spPr bwMode="auto">
          <a:xfrm>
            <a:off x="0" y="3810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7" name="Speech Bubble: Rectangle with Corners Rounded 6">
            <a:extLst>
              <a:ext uri="{FF2B5EF4-FFF2-40B4-BE49-F238E27FC236}">
                <a16:creationId xmlns:a16="http://schemas.microsoft.com/office/drawing/2014/main" id="{E5620E6F-4688-497D-AD90-B19FAB03B49B}"/>
              </a:ext>
            </a:extLst>
          </p:cNvPr>
          <p:cNvSpPr/>
          <p:nvPr/>
        </p:nvSpPr>
        <p:spPr>
          <a:xfrm>
            <a:off x="955097" y="5692039"/>
            <a:ext cx="7474998" cy="914406"/>
          </a:xfrm>
          <a:prstGeom prst="wedgeRoundRectCallout">
            <a:avLst>
              <a:gd name="adj1" fmla="val 308"/>
              <a:gd name="adj2" fmla="val -1091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图</a:t>
            </a:r>
            <a:r>
              <a:rPr lang="en-US" altLang="zh-TW" sz="3200" dirty="0"/>
              <a:t>9  </a:t>
            </a:r>
            <a:r>
              <a:rPr lang="zh-TW" altLang="en-US" sz="3200" dirty="0"/>
              <a:t>长江口不同时期沙洲的发展与</a:t>
            </a:r>
            <a:endParaRPr lang="en-HK" altLang="zh-TW" sz="3200" dirty="0"/>
          </a:p>
          <a:p>
            <a:pPr algn="ctr"/>
            <a:r>
              <a:rPr lang="zh-TW" altLang="en-US" sz="3200" dirty="0"/>
              <a:t>崇明岛的形成</a:t>
            </a:r>
            <a:endParaRPr lang="en-HK" sz="3200" dirty="0"/>
          </a:p>
        </p:txBody>
      </p:sp>
      <p:sp>
        <p:nvSpPr>
          <p:cNvPr id="8" name="TextBox 7">
            <a:extLst>
              <a:ext uri="{FF2B5EF4-FFF2-40B4-BE49-F238E27FC236}">
                <a16:creationId xmlns:a16="http://schemas.microsoft.com/office/drawing/2014/main" id="{981E71B7-F87F-4887-9A19-D505613D23C3}"/>
              </a:ext>
            </a:extLst>
          </p:cNvPr>
          <p:cNvSpPr txBox="1"/>
          <p:nvPr/>
        </p:nvSpPr>
        <p:spPr>
          <a:xfrm>
            <a:off x="6674177" y="3972351"/>
            <a:ext cx="1885361" cy="584775"/>
          </a:xfrm>
          <a:prstGeom prst="rect">
            <a:avLst/>
          </a:prstGeom>
          <a:noFill/>
        </p:spPr>
        <p:txBody>
          <a:bodyPr wrap="square" rtlCol="0">
            <a:spAutoFit/>
          </a:bodyPr>
          <a:lstStyle/>
          <a:p>
            <a:r>
              <a:rPr lang="zh-TW" altLang="en-US" sz="3200" b="1" dirty="0"/>
              <a:t>祟明岛</a:t>
            </a:r>
            <a:endParaRPr lang="en-HK" sz="3200" b="1" dirty="0"/>
          </a:p>
        </p:txBody>
      </p:sp>
    </p:spTree>
    <p:extLst>
      <p:ext uri="{BB962C8B-B14F-4D97-AF65-F5344CB8AC3E}">
        <p14:creationId xmlns:p14="http://schemas.microsoft.com/office/powerpoint/2010/main" val="1174806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147930" y="0"/>
            <a:ext cx="4661183" cy="6593318"/>
          </a:xfrm>
          <a:prstGeom prst="rect">
            <a:avLst/>
          </a:prstGeom>
        </p:spPr>
      </p:pic>
      <p:sp>
        <p:nvSpPr>
          <p:cNvPr id="3" name="圓角矩形圖說文字 2"/>
          <p:cNvSpPr/>
          <p:nvPr/>
        </p:nvSpPr>
        <p:spPr>
          <a:xfrm>
            <a:off x="7609596" y="1826467"/>
            <a:ext cx="1278292" cy="470631"/>
          </a:xfrm>
          <a:prstGeom prst="wedgeRoundRectCallout">
            <a:avLst>
              <a:gd name="adj1" fmla="val -87354"/>
              <a:gd name="adj2" fmla="val -63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东滩</a:t>
            </a:r>
            <a:endParaRPr lang="zh-HK" altLang="en-US" sz="2400" b="1" dirty="0"/>
          </a:p>
        </p:txBody>
      </p:sp>
      <p:sp>
        <p:nvSpPr>
          <p:cNvPr id="4" name="圓角矩形圖說文字 3"/>
          <p:cNvSpPr/>
          <p:nvPr/>
        </p:nvSpPr>
        <p:spPr>
          <a:xfrm>
            <a:off x="518473" y="297413"/>
            <a:ext cx="2561409" cy="764527"/>
          </a:xfrm>
          <a:prstGeom prst="wedgeRoundRectCallout">
            <a:avLst>
              <a:gd name="adj1" fmla="val 63058"/>
              <a:gd name="adj2" fmla="val 474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1980</a:t>
            </a:r>
            <a:r>
              <a:rPr lang="zh-TW" altLang="en-US" sz="2400" dirty="0"/>
              <a:t>年后淤涨及围垦土地</a:t>
            </a:r>
            <a:endParaRPr lang="zh-HK" altLang="en-US" sz="2400" dirty="0"/>
          </a:p>
        </p:txBody>
      </p:sp>
      <p:sp>
        <p:nvSpPr>
          <p:cNvPr id="5" name="圓角矩形圖說文字 4"/>
          <p:cNvSpPr/>
          <p:nvPr/>
        </p:nvSpPr>
        <p:spPr>
          <a:xfrm>
            <a:off x="518473" y="1176957"/>
            <a:ext cx="2561409" cy="693569"/>
          </a:xfrm>
          <a:prstGeom prst="wedgeRoundRectCallout">
            <a:avLst>
              <a:gd name="adj1" fmla="val 64274"/>
              <a:gd name="adj2" fmla="val -54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1950</a:t>
            </a:r>
            <a:r>
              <a:rPr lang="zh-TW" altLang="en-US" sz="2400" dirty="0"/>
              <a:t>年后淤涨及围垦土地</a:t>
            </a:r>
            <a:endParaRPr lang="zh-HK" altLang="en-US" sz="2400" dirty="0"/>
          </a:p>
        </p:txBody>
      </p:sp>
      <p:sp>
        <p:nvSpPr>
          <p:cNvPr id="6" name="圓角矩形圖說文字 5"/>
          <p:cNvSpPr/>
          <p:nvPr/>
        </p:nvSpPr>
        <p:spPr>
          <a:xfrm>
            <a:off x="518472" y="2061783"/>
            <a:ext cx="2654118" cy="588546"/>
          </a:xfrm>
          <a:prstGeom prst="wedgeRoundRectCallout">
            <a:avLst>
              <a:gd name="adj1" fmla="val 60153"/>
              <a:gd name="adj2" fmla="val -926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1950</a:t>
            </a:r>
            <a:r>
              <a:rPr lang="zh-TW" altLang="en-US" sz="2400" dirty="0"/>
              <a:t>的陆地范围</a:t>
            </a:r>
            <a:endParaRPr lang="zh-HK" altLang="en-US" sz="2400" dirty="0"/>
          </a:p>
        </p:txBody>
      </p:sp>
      <p:sp>
        <p:nvSpPr>
          <p:cNvPr id="8" name="TextBox 7">
            <a:extLst>
              <a:ext uri="{FF2B5EF4-FFF2-40B4-BE49-F238E27FC236}">
                <a16:creationId xmlns:a16="http://schemas.microsoft.com/office/drawing/2014/main" id="{ACF00AFF-6A55-4FD0-A936-100B7EBFB654}"/>
              </a:ext>
            </a:extLst>
          </p:cNvPr>
          <p:cNvSpPr txBox="1"/>
          <p:nvPr/>
        </p:nvSpPr>
        <p:spPr>
          <a:xfrm>
            <a:off x="4352018" y="2650328"/>
            <a:ext cx="1126503" cy="646331"/>
          </a:xfrm>
          <a:prstGeom prst="rect">
            <a:avLst/>
          </a:prstGeom>
          <a:noFill/>
        </p:spPr>
        <p:txBody>
          <a:bodyPr wrap="square" rtlCol="0">
            <a:spAutoFit/>
          </a:bodyPr>
          <a:lstStyle/>
          <a:p>
            <a:r>
              <a:rPr lang="zh-TW" altLang="en-US" b="1" dirty="0"/>
              <a:t>苏州河</a:t>
            </a:r>
            <a:r>
              <a:rPr lang="en-US" altLang="zh-TW" b="1" dirty="0"/>
              <a:t>/</a:t>
            </a:r>
            <a:r>
              <a:rPr lang="zh-TW" altLang="en-US" b="1" dirty="0"/>
              <a:t>吴淞江</a:t>
            </a:r>
          </a:p>
        </p:txBody>
      </p:sp>
      <p:sp>
        <p:nvSpPr>
          <p:cNvPr id="9" name="TextBox 8">
            <a:extLst>
              <a:ext uri="{FF2B5EF4-FFF2-40B4-BE49-F238E27FC236}">
                <a16:creationId xmlns:a16="http://schemas.microsoft.com/office/drawing/2014/main" id="{CAA4B6AC-4CFA-4013-BFE7-9FE8D0D5864E}"/>
              </a:ext>
            </a:extLst>
          </p:cNvPr>
          <p:cNvSpPr txBox="1"/>
          <p:nvPr/>
        </p:nvSpPr>
        <p:spPr>
          <a:xfrm>
            <a:off x="5137607" y="3864989"/>
            <a:ext cx="953993" cy="369332"/>
          </a:xfrm>
          <a:prstGeom prst="rect">
            <a:avLst/>
          </a:prstGeom>
          <a:noFill/>
        </p:spPr>
        <p:txBody>
          <a:bodyPr wrap="square" rtlCol="0">
            <a:spAutoFit/>
          </a:bodyPr>
          <a:lstStyle/>
          <a:p>
            <a:r>
              <a:rPr lang="zh-TW" altLang="en-US" b="1" dirty="0"/>
              <a:t>黄浦江</a:t>
            </a:r>
          </a:p>
        </p:txBody>
      </p:sp>
      <p:sp>
        <p:nvSpPr>
          <p:cNvPr id="10" name="TextBox 9">
            <a:extLst>
              <a:ext uri="{FF2B5EF4-FFF2-40B4-BE49-F238E27FC236}">
                <a16:creationId xmlns:a16="http://schemas.microsoft.com/office/drawing/2014/main" id="{917C7F6E-B2EE-4998-9373-C87832367FB9}"/>
              </a:ext>
            </a:extLst>
          </p:cNvPr>
          <p:cNvSpPr txBox="1"/>
          <p:nvPr/>
        </p:nvSpPr>
        <p:spPr>
          <a:xfrm>
            <a:off x="5614603" y="1431187"/>
            <a:ext cx="953993" cy="369332"/>
          </a:xfrm>
          <a:prstGeom prst="rect">
            <a:avLst/>
          </a:prstGeom>
          <a:noFill/>
        </p:spPr>
        <p:txBody>
          <a:bodyPr wrap="square" rtlCol="0">
            <a:spAutoFit/>
          </a:bodyPr>
          <a:lstStyle/>
          <a:p>
            <a:r>
              <a:rPr lang="zh-TW" altLang="en-US" b="1" dirty="0"/>
              <a:t>崇明岛</a:t>
            </a:r>
          </a:p>
        </p:txBody>
      </p:sp>
      <p:sp>
        <p:nvSpPr>
          <p:cNvPr id="11" name="Speech Bubble: Rectangle with Corners Rounded 10">
            <a:extLst>
              <a:ext uri="{FF2B5EF4-FFF2-40B4-BE49-F238E27FC236}">
                <a16:creationId xmlns:a16="http://schemas.microsoft.com/office/drawing/2014/main" id="{7B77E2BE-0201-4826-A830-37EE3B62D9A8}"/>
              </a:ext>
            </a:extLst>
          </p:cNvPr>
          <p:cNvSpPr/>
          <p:nvPr/>
        </p:nvSpPr>
        <p:spPr>
          <a:xfrm>
            <a:off x="735291" y="5806911"/>
            <a:ext cx="7616857" cy="901424"/>
          </a:xfrm>
          <a:prstGeom prst="wedgeRoundRectCallout">
            <a:avLst>
              <a:gd name="adj1" fmla="val -13902"/>
              <a:gd name="adj2" fmla="val -839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图</a:t>
            </a:r>
            <a:r>
              <a:rPr lang="en-US" altLang="zh-TW" sz="3200" dirty="0"/>
              <a:t>10  </a:t>
            </a:r>
            <a:r>
              <a:rPr lang="zh-TW" altLang="en-US" sz="3200" dirty="0"/>
              <a:t>上海的滩涂淤涨图</a:t>
            </a:r>
          </a:p>
        </p:txBody>
      </p:sp>
    </p:spTree>
    <p:extLst>
      <p:ext uri="{BB962C8B-B14F-4D97-AF65-F5344CB8AC3E}">
        <p14:creationId xmlns:p14="http://schemas.microsoft.com/office/powerpoint/2010/main" val="2741173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C228-917C-4020-9C82-BFF179DDFB37}"/>
              </a:ext>
            </a:extLst>
          </p:cNvPr>
          <p:cNvSpPr>
            <a:spLocks noGrp="1"/>
          </p:cNvSpPr>
          <p:nvPr>
            <p:ph type="title"/>
          </p:nvPr>
        </p:nvSpPr>
        <p:spPr>
          <a:xfrm>
            <a:off x="562784" y="268664"/>
            <a:ext cx="7773338" cy="598602"/>
          </a:xfrm>
        </p:spPr>
        <p:txBody>
          <a:bodyPr>
            <a:normAutofit/>
          </a:bodyPr>
          <a:lstStyle/>
          <a:p>
            <a:r>
              <a:rPr lang="zh-TW" altLang="en-US" b="1" dirty="0"/>
              <a:t>参考数据：</a:t>
            </a:r>
            <a:endParaRPr lang="en-HK" b="1" dirty="0"/>
          </a:p>
        </p:txBody>
      </p:sp>
      <p:sp>
        <p:nvSpPr>
          <p:cNvPr id="3" name="Content Placeholder 2">
            <a:extLst>
              <a:ext uri="{FF2B5EF4-FFF2-40B4-BE49-F238E27FC236}">
                <a16:creationId xmlns:a16="http://schemas.microsoft.com/office/drawing/2014/main" id="{4E5D48EC-D6D6-4EF7-84B5-E6A2B7F0F1A3}"/>
              </a:ext>
            </a:extLst>
          </p:cNvPr>
          <p:cNvSpPr>
            <a:spLocks noGrp="1"/>
          </p:cNvSpPr>
          <p:nvPr>
            <p:ph sz="quarter" idx="13"/>
          </p:nvPr>
        </p:nvSpPr>
        <p:spPr>
          <a:xfrm>
            <a:off x="685330" y="952107"/>
            <a:ext cx="7772870" cy="5637229"/>
          </a:xfrm>
        </p:spPr>
        <p:txBody>
          <a:bodyPr>
            <a:normAutofit/>
          </a:bodyPr>
          <a:lstStyle/>
          <a:p>
            <a:r>
              <a:rPr lang="zh-TW" altLang="en-US" sz="2600" dirty="0"/>
              <a:t>方如康（</a:t>
            </a:r>
            <a:r>
              <a:rPr lang="en-US" altLang="zh-TW" sz="2600" dirty="0"/>
              <a:t>1995</a:t>
            </a:r>
            <a:r>
              <a:rPr lang="zh-TW" altLang="en-US" sz="2600" dirty="0"/>
              <a:t>）</a:t>
            </a:r>
            <a:r>
              <a:rPr lang="en-US" altLang="zh-TW" sz="2600" dirty="0"/>
              <a:t>《</a:t>
            </a:r>
            <a:r>
              <a:rPr lang="zh-TW" altLang="en-US" sz="2600" dirty="0"/>
              <a:t>中国的地形</a:t>
            </a:r>
            <a:r>
              <a:rPr lang="en-US" altLang="zh-TW" sz="2600" dirty="0"/>
              <a:t>》</a:t>
            </a:r>
            <a:r>
              <a:rPr lang="zh-TW" altLang="en-US" sz="2600" dirty="0"/>
              <a:t>。北京：商务印书馆。</a:t>
            </a:r>
          </a:p>
          <a:p>
            <a:r>
              <a:rPr lang="zh-TW" altLang="en-US" sz="2600" dirty="0"/>
              <a:t>章铭陶编着 </a:t>
            </a:r>
            <a:r>
              <a:rPr lang="en-US" altLang="zh-TW" sz="2600" dirty="0"/>
              <a:t>(2004) 《</a:t>
            </a:r>
            <a:r>
              <a:rPr lang="zh-TW" altLang="en-US" sz="2600" dirty="0"/>
              <a:t>中国大地 </a:t>
            </a:r>
            <a:r>
              <a:rPr lang="en-US" altLang="zh-TW" sz="2600" dirty="0"/>
              <a:t>– </a:t>
            </a:r>
            <a:r>
              <a:rPr lang="zh-TW" altLang="en-US" sz="2600" dirty="0"/>
              <a:t>水域世界</a:t>
            </a:r>
            <a:r>
              <a:rPr lang="en-US" altLang="zh-TW" sz="2600" dirty="0"/>
              <a:t>》</a:t>
            </a:r>
            <a:r>
              <a:rPr lang="zh-TW" altLang="en-US" sz="2600" dirty="0"/>
              <a:t>。香港：商务印书馆</a:t>
            </a:r>
            <a:r>
              <a:rPr lang="en-US" altLang="zh-TW" sz="2600" dirty="0"/>
              <a:t>(</a:t>
            </a:r>
            <a:r>
              <a:rPr lang="zh-TW" altLang="en-US" sz="2600" dirty="0"/>
              <a:t>香港</a:t>
            </a:r>
            <a:r>
              <a:rPr lang="en-US" altLang="zh-TW" sz="2600" dirty="0"/>
              <a:t>)</a:t>
            </a:r>
            <a:r>
              <a:rPr lang="zh-TW" altLang="en-US" sz="2600" dirty="0"/>
              <a:t>有限公司。</a:t>
            </a:r>
          </a:p>
          <a:p>
            <a:r>
              <a:rPr lang="zh-TW" altLang="en-US" sz="2600" dirty="0"/>
              <a:t>裘腋成等 </a:t>
            </a:r>
            <a:r>
              <a:rPr lang="en-US" altLang="zh-TW" sz="2600" dirty="0"/>
              <a:t>(2007)《</a:t>
            </a:r>
            <a:r>
              <a:rPr lang="zh-TW" altLang="en-US" sz="2600" dirty="0"/>
              <a:t>上海市乡土地理 </a:t>
            </a:r>
            <a:r>
              <a:rPr lang="en-US" altLang="zh-TW" sz="2600" dirty="0"/>
              <a:t>(</a:t>
            </a:r>
            <a:r>
              <a:rPr lang="zh-TW" altLang="en-US" sz="2600" dirty="0"/>
              <a:t>试用本</a:t>
            </a:r>
            <a:r>
              <a:rPr lang="en-US" altLang="zh-TW" sz="2600" dirty="0"/>
              <a:t>)》</a:t>
            </a:r>
            <a:r>
              <a:rPr lang="zh-TW" altLang="en-US" sz="2600" dirty="0"/>
              <a:t>。上海：上海教育出版社。</a:t>
            </a:r>
          </a:p>
          <a:p>
            <a:r>
              <a:rPr lang="zh-TW" altLang="en-US" sz="2600" dirty="0"/>
              <a:t>黄锡荃等（</a:t>
            </a:r>
            <a:r>
              <a:rPr lang="en-US" altLang="zh-TW" sz="2600" dirty="0"/>
              <a:t>1995</a:t>
            </a:r>
            <a:r>
              <a:rPr lang="zh-TW" altLang="en-US" sz="2600" dirty="0"/>
              <a:t>）</a:t>
            </a:r>
            <a:r>
              <a:rPr lang="en-US" altLang="zh-TW" sz="2600" dirty="0"/>
              <a:t>《</a:t>
            </a:r>
            <a:r>
              <a:rPr lang="zh-TW" altLang="en-US" sz="2600" dirty="0"/>
              <a:t>中国的河流</a:t>
            </a:r>
            <a:r>
              <a:rPr lang="en-US" altLang="zh-TW" sz="2600" dirty="0"/>
              <a:t>》</a:t>
            </a:r>
            <a:r>
              <a:rPr lang="zh-TW" altLang="en-US" sz="2600" dirty="0"/>
              <a:t>。北京：商务印书馆。</a:t>
            </a:r>
          </a:p>
          <a:p>
            <a:endParaRPr lang="en-HK" dirty="0"/>
          </a:p>
        </p:txBody>
      </p:sp>
    </p:spTree>
    <p:extLst>
      <p:ext uri="{BB962C8B-B14F-4D97-AF65-F5344CB8AC3E}">
        <p14:creationId xmlns:p14="http://schemas.microsoft.com/office/powerpoint/2010/main" val="2208307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626C-50D6-4A52-B8C9-7D18CBFE6264}"/>
              </a:ext>
            </a:extLst>
          </p:cNvPr>
          <p:cNvSpPr>
            <a:spLocks noGrp="1"/>
          </p:cNvSpPr>
          <p:nvPr>
            <p:ph type="title"/>
          </p:nvPr>
        </p:nvSpPr>
        <p:spPr>
          <a:xfrm>
            <a:off x="899160" y="130509"/>
            <a:ext cx="7524003" cy="652867"/>
          </a:xfrm>
        </p:spPr>
        <p:txBody>
          <a:bodyPr/>
          <a:lstStyle/>
          <a:p>
            <a:r>
              <a:rPr lang="zh-TW" altLang="en-US" b="1" u="sng" dirty="0"/>
              <a:t>长江之</a:t>
            </a:r>
            <a:r>
              <a:rPr lang="en-US" altLang="zh-TW" b="1" u="sng" dirty="0"/>
              <a:t>“</a:t>
            </a:r>
            <a:r>
              <a:rPr lang="zh-TW" altLang="en-US" b="1" u="sng" dirty="0"/>
              <a:t>最</a:t>
            </a:r>
            <a:r>
              <a:rPr lang="en-US" altLang="zh-TW" b="1" u="sng" dirty="0"/>
              <a:t>”</a:t>
            </a:r>
            <a:endParaRPr lang="en-HK" b="1" u="sng" dirty="0"/>
          </a:p>
        </p:txBody>
      </p:sp>
      <p:sp>
        <p:nvSpPr>
          <p:cNvPr id="3" name="Content Placeholder 2">
            <a:extLst>
              <a:ext uri="{FF2B5EF4-FFF2-40B4-BE49-F238E27FC236}">
                <a16:creationId xmlns:a16="http://schemas.microsoft.com/office/drawing/2014/main" id="{731C8DB3-1C8E-4602-9C5D-FDABB2E6EDBB}"/>
              </a:ext>
            </a:extLst>
          </p:cNvPr>
          <p:cNvSpPr>
            <a:spLocks noGrp="1"/>
          </p:cNvSpPr>
          <p:nvPr>
            <p:ph idx="1"/>
          </p:nvPr>
        </p:nvSpPr>
        <p:spPr>
          <a:xfrm>
            <a:off x="338328" y="1133856"/>
            <a:ext cx="8513064" cy="5604295"/>
          </a:xfrm>
        </p:spPr>
        <p:txBody>
          <a:bodyPr>
            <a:noAutofit/>
          </a:bodyPr>
          <a:lstStyle/>
          <a:p>
            <a:r>
              <a:rPr lang="zh-TW" altLang="en-US" sz="2800" dirty="0"/>
              <a:t>世界最长的河流中，</a:t>
            </a:r>
            <a:r>
              <a:rPr lang="zh-TW" altLang="en-US" sz="2800" b="1" dirty="0"/>
              <a:t>长江 </a:t>
            </a:r>
            <a:r>
              <a:rPr lang="en-US" altLang="zh-TW" sz="2800" b="1" dirty="0"/>
              <a:t>(6,300</a:t>
            </a:r>
            <a:r>
              <a:rPr lang="zh-TW" altLang="en-US" sz="2800" b="1" dirty="0"/>
              <a:t>公里</a:t>
            </a:r>
            <a:r>
              <a:rPr lang="en-US" altLang="zh-TW" sz="2800" b="1" dirty="0"/>
              <a:t>)</a:t>
            </a:r>
            <a:r>
              <a:rPr lang="zh-TW" altLang="en-US" sz="2800" dirty="0"/>
              <a:t>被列为世界</a:t>
            </a:r>
            <a:r>
              <a:rPr lang="zh-TW" altLang="en-US" sz="2800" b="1" dirty="0"/>
              <a:t>第三最长</a:t>
            </a:r>
            <a:r>
              <a:rPr lang="zh-TW" altLang="en-US" sz="2800" dirty="0"/>
              <a:t>，仅次于南美的亚马孙河及非洲的尼罗河。而我国的黄河则是世界第五长 </a:t>
            </a:r>
            <a:r>
              <a:rPr lang="en-US" altLang="zh-TW" sz="2800" dirty="0"/>
              <a:t>(</a:t>
            </a:r>
            <a:r>
              <a:rPr lang="zh-TW" altLang="en-US" sz="2800" dirty="0"/>
              <a:t>图</a:t>
            </a:r>
            <a:r>
              <a:rPr lang="en-US" altLang="zh-TW" sz="2800" dirty="0"/>
              <a:t>1)</a:t>
            </a:r>
            <a:r>
              <a:rPr lang="zh-TW" altLang="en-US" sz="2800" dirty="0"/>
              <a:t>。</a:t>
            </a:r>
            <a:endParaRPr lang="en-HK" altLang="zh-TW" sz="2800" dirty="0"/>
          </a:p>
          <a:p>
            <a:r>
              <a:rPr lang="zh-TW" altLang="en-US" sz="2800" dirty="0"/>
              <a:t>长江源于青藏高原唐古拉山，干流沿途流经青海、西藏、四川、云南、重庆、湖北、湖南、江西、安徽、江苏、上海等</a:t>
            </a:r>
            <a:r>
              <a:rPr lang="en-US" altLang="zh-TW" sz="2800" dirty="0"/>
              <a:t>11</a:t>
            </a:r>
            <a:r>
              <a:rPr lang="zh-TW" altLang="en-US" sz="2800" dirty="0"/>
              <a:t>个省、市及自治区，而其支流则流经甘肃、贵州、陕西、广西、河南、浙江、广东等省的部分地区。长江最终在上海注入东海 </a:t>
            </a:r>
            <a:r>
              <a:rPr lang="en-US" altLang="zh-TW" sz="2800" dirty="0"/>
              <a:t>(</a:t>
            </a:r>
            <a:r>
              <a:rPr lang="zh-TW" altLang="en-US" sz="2800" dirty="0"/>
              <a:t>图</a:t>
            </a:r>
            <a:r>
              <a:rPr lang="en-US" altLang="zh-TW" sz="2800" dirty="0"/>
              <a:t>2)</a:t>
            </a:r>
            <a:r>
              <a:rPr lang="zh-TW" altLang="en-US" sz="2800" dirty="0"/>
              <a:t>。</a:t>
            </a:r>
            <a:endParaRPr lang="en-HK" altLang="zh-TW" sz="2800" dirty="0"/>
          </a:p>
          <a:p>
            <a:r>
              <a:rPr lang="zh-TW" altLang="en-US" sz="2800" dirty="0"/>
              <a:t>长江是</a:t>
            </a:r>
            <a:r>
              <a:rPr lang="zh-TW" altLang="en-US" sz="2800" b="1" dirty="0"/>
              <a:t>我国最长的河流</a:t>
            </a:r>
            <a:r>
              <a:rPr lang="zh-TW" altLang="en-US" sz="2800" dirty="0"/>
              <a:t>、</a:t>
            </a:r>
            <a:r>
              <a:rPr lang="zh-TW" altLang="en-US" sz="2800" b="1" dirty="0"/>
              <a:t>年径流量及流域面积亦是最大。</a:t>
            </a:r>
            <a:endParaRPr lang="en-HK" altLang="zh-TW" sz="2800" dirty="0"/>
          </a:p>
        </p:txBody>
      </p:sp>
    </p:spTree>
    <p:extLst>
      <p:ext uri="{BB962C8B-B14F-4D97-AF65-F5344CB8AC3E}">
        <p14:creationId xmlns:p14="http://schemas.microsoft.com/office/powerpoint/2010/main" val="2704029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圖說文字 2"/>
          <p:cNvSpPr/>
          <p:nvPr/>
        </p:nvSpPr>
        <p:spPr>
          <a:xfrm>
            <a:off x="802927" y="150108"/>
            <a:ext cx="8064586" cy="1058648"/>
          </a:xfrm>
          <a:prstGeom prst="wedgeRoundRectCallout">
            <a:avLst>
              <a:gd name="adj1" fmla="val 15609"/>
              <a:gd name="adj2" fmla="val 666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图</a:t>
            </a:r>
            <a:r>
              <a:rPr lang="en-US" altLang="zh-TW" sz="3000" b="1" dirty="0"/>
              <a:t>1  </a:t>
            </a:r>
            <a:r>
              <a:rPr lang="zh-TW" altLang="en-US" sz="3000" b="1" dirty="0"/>
              <a:t>我国的三级阶梯地势和主要河流图</a:t>
            </a:r>
            <a:endParaRPr lang="en-HK" altLang="zh-TW" sz="3000" b="1" dirty="0"/>
          </a:p>
          <a:p>
            <a:pPr algn="ctr"/>
            <a:r>
              <a:rPr lang="en-US" altLang="zh-TW" sz="3000" b="1" dirty="0"/>
              <a:t>(</a:t>
            </a:r>
            <a:r>
              <a:rPr lang="zh-TW" altLang="en-US" sz="3000" b="1" dirty="0"/>
              <a:t>及相关资料</a:t>
            </a:r>
            <a:r>
              <a:rPr lang="en-US" altLang="zh-TW" sz="3000" b="1" dirty="0"/>
              <a:t>)</a:t>
            </a:r>
            <a:endParaRPr lang="zh-HK" altLang="en-US" sz="3000" b="1" dirty="0"/>
          </a:p>
        </p:txBody>
      </p:sp>
      <p:graphicFrame>
        <p:nvGraphicFramePr>
          <p:cNvPr id="4" name="表格 3"/>
          <p:cNvGraphicFramePr>
            <a:graphicFrameLocks noGrp="1"/>
          </p:cNvGraphicFramePr>
          <p:nvPr>
            <p:extLst>
              <p:ext uri="{D42A27DB-BD31-4B8C-83A1-F6EECF244321}">
                <p14:modId xmlns:p14="http://schemas.microsoft.com/office/powerpoint/2010/main" val="1755285102"/>
              </p:ext>
            </p:extLst>
          </p:nvPr>
        </p:nvGraphicFramePr>
        <p:xfrm>
          <a:off x="0" y="1268827"/>
          <a:ext cx="2494337" cy="3291840"/>
        </p:xfrm>
        <a:graphic>
          <a:graphicData uri="http://schemas.openxmlformats.org/drawingml/2006/table">
            <a:tbl>
              <a:tblPr firstRow="1" bandRow="1">
                <a:tableStyleId>{5C22544A-7EE6-4342-B048-85BDC9FD1C3A}</a:tableStyleId>
              </a:tblPr>
              <a:tblGrid>
                <a:gridCol w="481667">
                  <a:extLst>
                    <a:ext uri="{9D8B030D-6E8A-4147-A177-3AD203B41FA5}">
                      <a16:colId xmlns:a16="http://schemas.microsoft.com/office/drawing/2014/main" val="587055473"/>
                    </a:ext>
                  </a:extLst>
                </a:gridCol>
                <a:gridCol w="933895">
                  <a:extLst>
                    <a:ext uri="{9D8B030D-6E8A-4147-A177-3AD203B41FA5}">
                      <a16:colId xmlns:a16="http://schemas.microsoft.com/office/drawing/2014/main" val="1894175473"/>
                    </a:ext>
                  </a:extLst>
                </a:gridCol>
                <a:gridCol w="1078775">
                  <a:extLst>
                    <a:ext uri="{9D8B030D-6E8A-4147-A177-3AD203B41FA5}">
                      <a16:colId xmlns:a16="http://schemas.microsoft.com/office/drawing/2014/main" val="4021606260"/>
                    </a:ext>
                  </a:extLst>
                </a:gridCol>
              </a:tblGrid>
              <a:tr h="370840">
                <a:tc>
                  <a:txBody>
                    <a:bodyPr/>
                    <a:lstStyle/>
                    <a:p>
                      <a:pPr algn="ctr"/>
                      <a:r>
                        <a:rPr lang="zh-TW" altLang="en-US" u="sng" dirty="0"/>
                        <a:t>河流</a:t>
                      </a:r>
                      <a:endParaRPr lang="zh-HK" altLang="en-US" u="sng" dirty="0"/>
                    </a:p>
                  </a:txBody>
                  <a:tcPr/>
                </a:tc>
                <a:tc>
                  <a:txBody>
                    <a:bodyPr/>
                    <a:lstStyle/>
                    <a:p>
                      <a:pPr algn="ctr"/>
                      <a:r>
                        <a:rPr lang="zh-HK" altLang="en-US" u="sng" dirty="0"/>
                        <a:t>河长</a:t>
                      </a:r>
                      <a:r>
                        <a:rPr lang="zh-HK" altLang="en-US" dirty="0"/>
                        <a:t> </a:t>
                      </a:r>
                      <a:r>
                        <a:rPr lang="en-US" altLang="zh-TW" dirty="0"/>
                        <a:t>(</a:t>
                      </a:r>
                      <a:r>
                        <a:rPr lang="zh-TW" altLang="en-US" dirty="0"/>
                        <a:t>数据来源：</a:t>
                      </a:r>
                      <a:r>
                        <a:rPr lang="en-US" altLang="zh-TW" dirty="0"/>
                        <a:t>《</a:t>
                      </a:r>
                      <a:r>
                        <a:rPr lang="zh-TW" altLang="en-US" dirty="0"/>
                        <a:t>中国统计年鉴</a:t>
                      </a:r>
                      <a:r>
                        <a:rPr lang="en-US" altLang="zh-TW" dirty="0"/>
                        <a:t>2021》)</a:t>
                      </a:r>
                      <a:endParaRPr lang="en-US" altLang="zh-HK" dirty="0"/>
                    </a:p>
                  </a:txBody>
                  <a:tcPr/>
                </a:tc>
                <a:tc>
                  <a:txBody>
                    <a:bodyPr/>
                    <a:lstStyle/>
                    <a:p>
                      <a:pPr algn="ctr"/>
                      <a:r>
                        <a:rPr lang="zh-HK" altLang="en-US" u="sng" dirty="0"/>
                        <a:t>年径流量 </a:t>
                      </a:r>
                      <a:r>
                        <a:rPr lang="en-US" altLang="zh-TW" dirty="0"/>
                        <a:t>(</a:t>
                      </a:r>
                      <a:r>
                        <a:rPr lang="zh-TW" altLang="en-US" dirty="0"/>
                        <a:t>数据来源：</a:t>
                      </a:r>
                      <a:r>
                        <a:rPr lang="en-US" altLang="zh-TW" dirty="0"/>
                        <a:t>《</a:t>
                      </a:r>
                      <a:r>
                        <a:rPr lang="zh-TW" altLang="en-US" dirty="0"/>
                        <a:t>中国统计年鉴</a:t>
                      </a:r>
                      <a:r>
                        <a:rPr lang="en-US" altLang="zh-TW" dirty="0"/>
                        <a:t>2021》)</a:t>
                      </a:r>
                      <a:endParaRPr lang="zh-HK" altLang="en-US" dirty="0"/>
                    </a:p>
                  </a:txBody>
                  <a:tcPr/>
                </a:tc>
                <a:extLst>
                  <a:ext uri="{0D108BD9-81ED-4DB2-BD59-A6C34878D82A}">
                    <a16:rowId xmlns:a16="http://schemas.microsoft.com/office/drawing/2014/main" val="3364974688"/>
                  </a:ext>
                </a:extLst>
              </a:tr>
              <a:tr h="370840">
                <a:tc>
                  <a:txBody>
                    <a:bodyPr/>
                    <a:lstStyle/>
                    <a:p>
                      <a:r>
                        <a:rPr lang="zh-HK" altLang="en-US" dirty="0"/>
                        <a:t>黄河</a:t>
                      </a:r>
                    </a:p>
                  </a:txBody>
                  <a:tcPr/>
                </a:tc>
                <a:tc>
                  <a:txBody>
                    <a:bodyPr/>
                    <a:lstStyle/>
                    <a:p>
                      <a:r>
                        <a:rPr lang="en-US" altLang="zh-HK" dirty="0"/>
                        <a:t>5,464</a:t>
                      </a:r>
                      <a:r>
                        <a:rPr lang="zh-HK" altLang="en-US" dirty="0"/>
                        <a:t>公里</a:t>
                      </a:r>
                    </a:p>
                  </a:txBody>
                  <a:tcPr/>
                </a:tc>
                <a:tc>
                  <a:txBody>
                    <a:bodyPr/>
                    <a:lstStyle/>
                    <a:p>
                      <a:r>
                        <a:rPr lang="en-US" altLang="zh-HK" dirty="0"/>
                        <a:t>592</a:t>
                      </a:r>
                      <a:r>
                        <a:rPr lang="zh-HK" altLang="en-US" dirty="0"/>
                        <a:t>亿立方米</a:t>
                      </a:r>
                    </a:p>
                  </a:txBody>
                  <a:tcPr/>
                </a:tc>
                <a:extLst>
                  <a:ext uri="{0D108BD9-81ED-4DB2-BD59-A6C34878D82A}">
                    <a16:rowId xmlns:a16="http://schemas.microsoft.com/office/drawing/2014/main" val="1484070846"/>
                  </a:ext>
                </a:extLst>
              </a:tr>
              <a:tr h="370840">
                <a:tc>
                  <a:txBody>
                    <a:bodyPr/>
                    <a:lstStyle/>
                    <a:p>
                      <a:r>
                        <a:rPr lang="zh-HK" altLang="en-US" dirty="0"/>
                        <a:t>长江</a:t>
                      </a:r>
                    </a:p>
                  </a:txBody>
                  <a:tcPr/>
                </a:tc>
                <a:tc>
                  <a:txBody>
                    <a:bodyPr/>
                    <a:lstStyle/>
                    <a:p>
                      <a:r>
                        <a:rPr lang="en-US" altLang="zh-HK" dirty="0"/>
                        <a:t>6,300</a:t>
                      </a:r>
                      <a:r>
                        <a:rPr lang="zh-HK" altLang="en-US" dirty="0"/>
                        <a:t>公里</a:t>
                      </a:r>
                    </a:p>
                  </a:txBody>
                  <a:tcPr/>
                </a:tc>
                <a:tc>
                  <a:txBody>
                    <a:bodyPr/>
                    <a:lstStyle/>
                    <a:p>
                      <a:r>
                        <a:rPr lang="en-US" altLang="zh-HK" dirty="0"/>
                        <a:t>9,857</a:t>
                      </a:r>
                      <a:r>
                        <a:rPr lang="zh-HK" altLang="en-US" dirty="0"/>
                        <a:t>亿立方米</a:t>
                      </a:r>
                    </a:p>
                  </a:txBody>
                  <a:tcPr/>
                </a:tc>
                <a:extLst>
                  <a:ext uri="{0D108BD9-81ED-4DB2-BD59-A6C34878D82A}">
                    <a16:rowId xmlns:a16="http://schemas.microsoft.com/office/drawing/2014/main" val="6163993"/>
                  </a:ext>
                </a:extLst>
              </a:tr>
            </a:tbl>
          </a:graphicData>
        </a:graphic>
      </p:graphicFrame>
      <p:pic>
        <p:nvPicPr>
          <p:cNvPr id="15" name="圖片 14"/>
          <p:cNvPicPr>
            <a:picLocks noChangeAspect="1"/>
          </p:cNvPicPr>
          <p:nvPr/>
        </p:nvPicPr>
        <p:blipFill rotWithShape="1">
          <a:blip r:embed="rId2" cstate="hqprint">
            <a:extLst>
              <a:ext uri="{28A0092B-C50C-407E-A947-70E740481C1C}">
                <a14:useLocalDpi xmlns:a14="http://schemas.microsoft.com/office/drawing/2010/main" val="0"/>
              </a:ext>
            </a:extLst>
          </a:blip>
          <a:srcRect t="13818" b="31394"/>
          <a:stretch/>
        </p:blipFill>
        <p:spPr>
          <a:xfrm>
            <a:off x="2494337" y="1610992"/>
            <a:ext cx="6671116" cy="5170006"/>
          </a:xfrm>
          <a:prstGeom prst="rect">
            <a:avLst/>
          </a:prstGeom>
        </p:spPr>
      </p:pic>
      <p:sp>
        <p:nvSpPr>
          <p:cNvPr id="16" name="TextBox 6">
            <a:extLst>
              <a:ext uri="{FF2B5EF4-FFF2-40B4-BE49-F238E27FC236}">
                <a16:creationId xmlns:a16="http://schemas.microsoft.com/office/drawing/2014/main" id="{4BD4A83C-C736-4CEF-9EE5-9BCC7CD80E1E}"/>
              </a:ext>
            </a:extLst>
          </p:cNvPr>
          <p:cNvSpPr txBox="1"/>
          <p:nvPr/>
        </p:nvSpPr>
        <p:spPr>
          <a:xfrm>
            <a:off x="5503630" y="3611220"/>
            <a:ext cx="2189284" cy="584775"/>
          </a:xfrm>
          <a:prstGeom prst="rect">
            <a:avLst/>
          </a:prstGeom>
          <a:noFill/>
        </p:spPr>
        <p:txBody>
          <a:bodyPr wrap="square" rtlCol="0">
            <a:spAutoFit/>
          </a:bodyPr>
          <a:lstStyle/>
          <a:p>
            <a:r>
              <a:rPr lang="zh-TW" altLang="en-US" b="1" dirty="0"/>
              <a:t>       黄河</a:t>
            </a:r>
            <a:endParaRPr lang="en-US" altLang="zh-TW" b="1" dirty="0"/>
          </a:p>
          <a:p>
            <a:endParaRPr lang="en-HK" altLang="zh-TW" sz="1400" dirty="0"/>
          </a:p>
        </p:txBody>
      </p:sp>
      <p:sp>
        <p:nvSpPr>
          <p:cNvPr id="17" name="TextBox 7">
            <a:extLst>
              <a:ext uri="{FF2B5EF4-FFF2-40B4-BE49-F238E27FC236}">
                <a16:creationId xmlns:a16="http://schemas.microsoft.com/office/drawing/2014/main" id="{22D17171-2EEE-4222-A00F-9E60EBADADF7}"/>
              </a:ext>
            </a:extLst>
          </p:cNvPr>
          <p:cNvSpPr txBox="1"/>
          <p:nvPr/>
        </p:nvSpPr>
        <p:spPr>
          <a:xfrm>
            <a:off x="5829895" y="4685827"/>
            <a:ext cx="790811" cy="369332"/>
          </a:xfrm>
          <a:prstGeom prst="rect">
            <a:avLst/>
          </a:prstGeom>
          <a:noFill/>
        </p:spPr>
        <p:txBody>
          <a:bodyPr wrap="square" rtlCol="0">
            <a:spAutoFit/>
          </a:bodyPr>
          <a:lstStyle/>
          <a:p>
            <a:r>
              <a:rPr lang="zh-TW" altLang="en-US" b="1" dirty="0"/>
              <a:t>长江</a:t>
            </a:r>
            <a:endParaRPr lang="en-US" altLang="zh-TW" b="1" dirty="0"/>
          </a:p>
        </p:txBody>
      </p:sp>
      <p:sp>
        <p:nvSpPr>
          <p:cNvPr id="18" name="文字方塊 17"/>
          <p:cNvSpPr txBox="1"/>
          <p:nvPr/>
        </p:nvSpPr>
        <p:spPr>
          <a:xfrm>
            <a:off x="2867349" y="5151912"/>
            <a:ext cx="881950" cy="369332"/>
          </a:xfrm>
          <a:prstGeom prst="rect">
            <a:avLst/>
          </a:prstGeom>
          <a:noFill/>
        </p:spPr>
        <p:txBody>
          <a:bodyPr wrap="square" rtlCol="0">
            <a:spAutoFit/>
          </a:bodyPr>
          <a:lstStyle/>
          <a:p>
            <a:r>
              <a:rPr lang="zh-TW" altLang="en-US" b="1" u="sng" dirty="0"/>
              <a:t>图例</a:t>
            </a:r>
            <a:endParaRPr lang="zh-HK" altLang="en-US" b="1" u="sng" dirty="0"/>
          </a:p>
        </p:txBody>
      </p:sp>
      <p:sp>
        <p:nvSpPr>
          <p:cNvPr id="19" name="TextBox 3">
            <a:extLst>
              <a:ext uri="{FF2B5EF4-FFF2-40B4-BE49-F238E27FC236}">
                <a16:creationId xmlns:a16="http://schemas.microsoft.com/office/drawing/2014/main" id="{3E2BC3E1-C07E-4D25-B8B8-CF2A4F29F41A}"/>
              </a:ext>
            </a:extLst>
          </p:cNvPr>
          <p:cNvSpPr txBox="1"/>
          <p:nvPr/>
        </p:nvSpPr>
        <p:spPr>
          <a:xfrm>
            <a:off x="3232455" y="5521244"/>
            <a:ext cx="1487262" cy="369332"/>
          </a:xfrm>
          <a:prstGeom prst="rect">
            <a:avLst/>
          </a:prstGeom>
          <a:noFill/>
        </p:spPr>
        <p:txBody>
          <a:bodyPr wrap="square" rtlCol="0">
            <a:spAutoFit/>
          </a:bodyPr>
          <a:lstStyle/>
          <a:p>
            <a:r>
              <a:rPr lang="zh-TW" altLang="en-US" b="1" dirty="0"/>
              <a:t>第一级阶梯</a:t>
            </a:r>
            <a:endParaRPr lang="en-HK" altLang="zh-TW" b="1" dirty="0"/>
          </a:p>
        </p:txBody>
      </p:sp>
      <p:sp>
        <p:nvSpPr>
          <p:cNvPr id="20" name="TextBox 4">
            <a:extLst>
              <a:ext uri="{FF2B5EF4-FFF2-40B4-BE49-F238E27FC236}">
                <a16:creationId xmlns:a16="http://schemas.microsoft.com/office/drawing/2014/main" id="{15B8C3A3-6EE0-4458-8254-7A05627C4ED0}"/>
              </a:ext>
            </a:extLst>
          </p:cNvPr>
          <p:cNvSpPr txBox="1"/>
          <p:nvPr/>
        </p:nvSpPr>
        <p:spPr>
          <a:xfrm>
            <a:off x="3232455" y="5890576"/>
            <a:ext cx="1434508" cy="369332"/>
          </a:xfrm>
          <a:prstGeom prst="rect">
            <a:avLst/>
          </a:prstGeom>
          <a:noFill/>
        </p:spPr>
        <p:txBody>
          <a:bodyPr wrap="square" rtlCol="0">
            <a:spAutoFit/>
          </a:bodyPr>
          <a:lstStyle/>
          <a:p>
            <a:r>
              <a:rPr lang="zh-TW" altLang="en-US" b="1" dirty="0"/>
              <a:t>第二级阶梯</a:t>
            </a:r>
            <a:endParaRPr lang="en-HK" altLang="zh-TW" b="1" dirty="0"/>
          </a:p>
        </p:txBody>
      </p:sp>
      <p:sp>
        <p:nvSpPr>
          <p:cNvPr id="21" name="TextBox 5">
            <a:extLst>
              <a:ext uri="{FF2B5EF4-FFF2-40B4-BE49-F238E27FC236}">
                <a16:creationId xmlns:a16="http://schemas.microsoft.com/office/drawing/2014/main" id="{301889A8-195F-4E28-9BDA-EA1BDBC06842}"/>
              </a:ext>
            </a:extLst>
          </p:cNvPr>
          <p:cNvSpPr txBox="1"/>
          <p:nvPr/>
        </p:nvSpPr>
        <p:spPr>
          <a:xfrm>
            <a:off x="3232455" y="6232741"/>
            <a:ext cx="1380393" cy="369332"/>
          </a:xfrm>
          <a:prstGeom prst="rect">
            <a:avLst/>
          </a:prstGeom>
          <a:noFill/>
        </p:spPr>
        <p:txBody>
          <a:bodyPr wrap="square" rtlCol="0">
            <a:spAutoFit/>
          </a:bodyPr>
          <a:lstStyle/>
          <a:p>
            <a:r>
              <a:rPr lang="zh-TW" altLang="en-US" b="1" dirty="0"/>
              <a:t>第三级阶梯</a:t>
            </a:r>
            <a:endParaRPr lang="en-HK" altLang="zh-TW" b="1" dirty="0"/>
          </a:p>
        </p:txBody>
      </p:sp>
    </p:spTree>
    <p:extLst>
      <p:ext uri="{BB962C8B-B14F-4D97-AF65-F5344CB8AC3E}">
        <p14:creationId xmlns:p14="http://schemas.microsoft.com/office/powerpoint/2010/main" val="3723094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FE7CCD6C-4484-4524-9A7F-14F8E38DF18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393599"/>
            <a:ext cx="9144000" cy="6464401"/>
          </a:xfrm>
          <a:prstGeom prst="rect">
            <a:avLst/>
          </a:prstGeom>
        </p:spPr>
      </p:pic>
      <p:sp>
        <p:nvSpPr>
          <p:cNvPr id="4" name="Speech Bubble: Rectangle with Corners Rounded 3">
            <a:extLst>
              <a:ext uri="{FF2B5EF4-FFF2-40B4-BE49-F238E27FC236}">
                <a16:creationId xmlns:a16="http://schemas.microsoft.com/office/drawing/2014/main" id="{3B393D91-9D2C-4779-9471-31E4B4182A72}"/>
              </a:ext>
            </a:extLst>
          </p:cNvPr>
          <p:cNvSpPr/>
          <p:nvPr/>
        </p:nvSpPr>
        <p:spPr>
          <a:xfrm>
            <a:off x="1029810" y="415296"/>
            <a:ext cx="7084380" cy="887767"/>
          </a:xfrm>
          <a:prstGeom prst="wedgeRoundRectCallout">
            <a:avLst>
              <a:gd name="adj1" fmla="val -14567"/>
              <a:gd name="adj2" fmla="val 84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图</a:t>
            </a:r>
            <a:r>
              <a:rPr kumimoji="0" lang="en-US" altLang="zh-TW" sz="32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2  </a:t>
            </a:r>
            <a:r>
              <a:rPr kumimoji="0" lang="zh-TW" altLang="en-US" sz="32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长江水系分</a:t>
            </a:r>
            <a:r>
              <a:rPr lang="zh-TW" altLang="en-US" sz="3200" dirty="0">
                <a:solidFill>
                  <a:prstClr val="white"/>
                </a:solidFill>
                <a:latin typeface="Tw Cen MT" panose="020B0602020104020603"/>
                <a:ea typeface="新細明體" panose="02020500000000000000" pitchFamily="18" charset="-120"/>
              </a:rPr>
              <a:t>布</a:t>
            </a:r>
            <a:r>
              <a:rPr kumimoji="0" lang="zh-TW" altLang="en-US" sz="32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图</a:t>
            </a:r>
            <a:endParaRPr kumimoji="0" lang="en-HK" sz="32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a:extLst>
              <a:ext uri="{FF2B5EF4-FFF2-40B4-BE49-F238E27FC236}">
                <a16:creationId xmlns:a16="http://schemas.microsoft.com/office/drawing/2014/main" id="{11561739-20CD-4B44-B6CB-4994E87C1E84}"/>
              </a:ext>
            </a:extLst>
          </p:cNvPr>
          <p:cNvSpPr txBox="1"/>
          <p:nvPr/>
        </p:nvSpPr>
        <p:spPr>
          <a:xfrm>
            <a:off x="426128" y="3090446"/>
            <a:ext cx="143818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唐古拉山脉</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TextBox 5">
            <a:extLst>
              <a:ext uri="{FF2B5EF4-FFF2-40B4-BE49-F238E27FC236}">
                <a16:creationId xmlns:a16="http://schemas.microsoft.com/office/drawing/2014/main" id="{17CB8D5E-E557-4E34-95D5-7CB7EE97D779}"/>
              </a:ext>
            </a:extLst>
          </p:cNvPr>
          <p:cNvSpPr txBox="1"/>
          <p:nvPr/>
        </p:nvSpPr>
        <p:spPr>
          <a:xfrm>
            <a:off x="1136341" y="2346201"/>
            <a:ext cx="91440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通天河</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1" name="TextBox 10">
            <a:extLst>
              <a:ext uri="{FF2B5EF4-FFF2-40B4-BE49-F238E27FC236}">
                <a16:creationId xmlns:a16="http://schemas.microsoft.com/office/drawing/2014/main" id="{5543A365-7B71-4215-9830-20F842A6FFAF}"/>
              </a:ext>
            </a:extLst>
          </p:cNvPr>
          <p:cNvSpPr txBox="1"/>
          <p:nvPr/>
        </p:nvSpPr>
        <p:spPr>
          <a:xfrm>
            <a:off x="2347824" y="3719744"/>
            <a:ext cx="430887" cy="95878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金沙江</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2" name="TextBox 11">
            <a:extLst>
              <a:ext uri="{FF2B5EF4-FFF2-40B4-BE49-F238E27FC236}">
                <a16:creationId xmlns:a16="http://schemas.microsoft.com/office/drawing/2014/main" id="{65FE3693-8B0D-47C9-8801-4FD852A229B5}"/>
              </a:ext>
            </a:extLst>
          </p:cNvPr>
          <p:cNvSpPr txBox="1"/>
          <p:nvPr/>
        </p:nvSpPr>
        <p:spPr>
          <a:xfrm>
            <a:off x="2743201" y="3517038"/>
            <a:ext cx="430887" cy="95878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雅砻江</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3" name="TextBox 12">
            <a:extLst>
              <a:ext uri="{FF2B5EF4-FFF2-40B4-BE49-F238E27FC236}">
                <a16:creationId xmlns:a16="http://schemas.microsoft.com/office/drawing/2014/main" id="{0A89DADB-8EE1-42DC-8CC9-0056034FD2F3}"/>
              </a:ext>
            </a:extLst>
          </p:cNvPr>
          <p:cNvSpPr txBox="1"/>
          <p:nvPr/>
        </p:nvSpPr>
        <p:spPr>
          <a:xfrm>
            <a:off x="3174088" y="3340962"/>
            <a:ext cx="430887" cy="95878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大渡河</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4" name="TextBox 13">
            <a:extLst>
              <a:ext uri="{FF2B5EF4-FFF2-40B4-BE49-F238E27FC236}">
                <a16:creationId xmlns:a16="http://schemas.microsoft.com/office/drawing/2014/main" id="{2F42EF6F-116B-41D0-A213-8B713D93C5C3}"/>
              </a:ext>
            </a:extLst>
          </p:cNvPr>
          <p:cNvSpPr txBox="1"/>
          <p:nvPr/>
        </p:nvSpPr>
        <p:spPr>
          <a:xfrm>
            <a:off x="4901893" y="4199138"/>
            <a:ext cx="430887" cy="95878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乌江</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5" name="TextBox 14">
            <a:extLst>
              <a:ext uri="{FF2B5EF4-FFF2-40B4-BE49-F238E27FC236}">
                <a16:creationId xmlns:a16="http://schemas.microsoft.com/office/drawing/2014/main" id="{3A94ACEC-D511-4F98-ACDC-297DE9BD36B9}"/>
              </a:ext>
            </a:extLst>
          </p:cNvPr>
          <p:cNvSpPr txBox="1"/>
          <p:nvPr/>
        </p:nvSpPr>
        <p:spPr>
          <a:xfrm>
            <a:off x="6132732" y="3396447"/>
            <a:ext cx="430887" cy="95878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汉水</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6" name="TextBox 15">
            <a:extLst>
              <a:ext uri="{FF2B5EF4-FFF2-40B4-BE49-F238E27FC236}">
                <a16:creationId xmlns:a16="http://schemas.microsoft.com/office/drawing/2014/main" id="{4536D5DB-5820-46D3-8AE4-542F463163A0}"/>
              </a:ext>
            </a:extLst>
          </p:cNvPr>
          <p:cNvSpPr txBox="1"/>
          <p:nvPr/>
        </p:nvSpPr>
        <p:spPr>
          <a:xfrm>
            <a:off x="8660489" y="3259723"/>
            <a:ext cx="430887" cy="95878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东海</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7" name="TextBox 16">
            <a:extLst>
              <a:ext uri="{FF2B5EF4-FFF2-40B4-BE49-F238E27FC236}">
                <a16:creationId xmlns:a16="http://schemas.microsoft.com/office/drawing/2014/main" id="{5C9832EA-4B6B-4B4A-8536-6CB4A2A9DD6F}"/>
              </a:ext>
            </a:extLst>
          </p:cNvPr>
          <p:cNvSpPr txBox="1"/>
          <p:nvPr/>
        </p:nvSpPr>
        <p:spPr>
          <a:xfrm>
            <a:off x="328473" y="2212527"/>
            <a:ext cx="91440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Tw Cen MT" panose="020B0602020104020603"/>
                <a:ea typeface="新細明體" panose="02020500000000000000" pitchFamily="18" charset="-120"/>
                <a:cs typeface="+mn-cs"/>
              </a:rPr>
              <a:t>沱沱河</a:t>
            </a:r>
            <a:endParaRPr kumimoji="0" lang="en-HK" sz="16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8" name="Speech Bubble: Rectangle 17">
            <a:extLst>
              <a:ext uri="{FF2B5EF4-FFF2-40B4-BE49-F238E27FC236}">
                <a16:creationId xmlns:a16="http://schemas.microsoft.com/office/drawing/2014/main" id="{13446AA3-AC43-41EA-BF61-4CFBA7953662}"/>
              </a:ext>
            </a:extLst>
          </p:cNvPr>
          <p:cNvSpPr/>
          <p:nvPr/>
        </p:nvSpPr>
        <p:spPr>
          <a:xfrm>
            <a:off x="6673533" y="2743085"/>
            <a:ext cx="763479" cy="338554"/>
          </a:xfrm>
          <a:prstGeom prst="wedgeRectCallout">
            <a:avLst>
              <a:gd name="adj1" fmla="val -44189"/>
              <a:gd name="adj2" fmla="val 2277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武汉</a:t>
            </a:r>
            <a:endParaRPr kumimoji="0" lang="en-HK"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9" name="Speech Bubble: Rectangle 18">
            <a:extLst>
              <a:ext uri="{FF2B5EF4-FFF2-40B4-BE49-F238E27FC236}">
                <a16:creationId xmlns:a16="http://schemas.microsoft.com/office/drawing/2014/main" id="{7241D23F-4A60-45F1-99DD-95EA96301219}"/>
              </a:ext>
            </a:extLst>
          </p:cNvPr>
          <p:cNvSpPr/>
          <p:nvPr/>
        </p:nvSpPr>
        <p:spPr>
          <a:xfrm>
            <a:off x="8327897" y="2253863"/>
            <a:ext cx="763479" cy="338554"/>
          </a:xfrm>
          <a:prstGeom prst="wedgeRectCallout">
            <a:avLst>
              <a:gd name="adj1" fmla="val -26647"/>
              <a:gd name="adj2" fmla="val 2119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上海</a:t>
            </a:r>
            <a:endParaRPr kumimoji="0" lang="en-HK"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1" name="Speech Bubble: Rectangle 20">
            <a:extLst>
              <a:ext uri="{FF2B5EF4-FFF2-40B4-BE49-F238E27FC236}">
                <a16:creationId xmlns:a16="http://schemas.microsoft.com/office/drawing/2014/main" id="{4440D349-860F-4B8A-AEB5-F680B7D16F71}"/>
              </a:ext>
            </a:extLst>
          </p:cNvPr>
          <p:cNvSpPr/>
          <p:nvPr/>
        </p:nvSpPr>
        <p:spPr>
          <a:xfrm>
            <a:off x="7563775" y="1722381"/>
            <a:ext cx="763479" cy="338554"/>
          </a:xfrm>
          <a:prstGeom prst="wedgeRectCallout">
            <a:avLst>
              <a:gd name="adj1" fmla="val -25484"/>
              <a:gd name="adj2" fmla="val 340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南京</a:t>
            </a:r>
            <a:endParaRPr kumimoji="0" lang="en-HK"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2" name="Speech Bubble: Rectangle 21">
            <a:extLst>
              <a:ext uri="{FF2B5EF4-FFF2-40B4-BE49-F238E27FC236}">
                <a16:creationId xmlns:a16="http://schemas.microsoft.com/office/drawing/2014/main" id="{AA8A1164-9570-4FF5-A757-D5C24615248A}"/>
              </a:ext>
            </a:extLst>
          </p:cNvPr>
          <p:cNvSpPr/>
          <p:nvPr/>
        </p:nvSpPr>
        <p:spPr>
          <a:xfrm>
            <a:off x="3007791" y="5328359"/>
            <a:ext cx="763479" cy="338554"/>
          </a:xfrm>
          <a:prstGeom prst="wedgeRectCallout">
            <a:avLst>
              <a:gd name="adj1" fmla="val 71027"/>
              <a:gd name="adj2" fmla="val -5143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成都</a:t>
            </a:r>
            <a:endParaRPr kumimoji="0" lang="en-HK"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3" name="Speech Bubble: Rectangle 22">
            <a:extLst>
              <a:ext uri="{FF2B5EF4-FFF2-40B4-BE49-F238E27FC236}">
                <a16:creationId xmlns:a16="http://schemas.microsoft.com/office/drawing/2014/main" id="{FD3A09AE-65D0-45BB-AF4E-DF329E33980F}"/>
              </a:ext>
            </a:extLst>
          </p:cNvPr>
          <p:cNvSpPr/>
          <p:nvPr/>
        </p:nvSpPr>
        <p:spPr>
          <a:xfrm>
            <a:off x="7182035" y="5666913"/>
            <a:ext cx="763479" cy="338554"/>
          </a:xfrm>
          <a:prstGeom prst="wedgeRectCallout">
            <a:avLst>
              <a:gd name="adj1" fmla="val -145252"/>
              <a:gd name="adj2" fmla="val -4016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Tw Cen MT" panose="020B0602020104020603"/>
                <a:ea typeface="新細明體" panose="02020500000000000000" pitchFamily="18" charset="-120"/>
                <a:cs typeface="+mn-cs"/>
              </a:rPr>
              <a:t>长沙</a:t>
            </a:r>
            <a:endParaRPr kumimoji="0" lang="en-HK"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806368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49A6-AD0E-4674-8E53-8BCA34978DAA}"/>
              </a:ext>
            </a:extLst>
          </p:cNvPr>
          <p:cNvSpPr>
            <a:spLocks noGrp="1"/>
          </p:cNvSpPr>
          <p:nvPr>
            <p:ph type="title"/>
          </p:nvPr>
        </p:nvSpPr>
        <p:spPr>
          <a:xfrm>
            <a:off x="685332" y="618518"/>
            <a:ext cx="7773338" cy="819665"/>
          </a:xfrm>
        </p:spPr>
        <p:txBody>
          <a:bodyPr/>
          <a:lstStyle/>
          <a:p>
            <a:r>
              <a:rPr lang="zh-TW" altLang="en-US" b="1" u="sng" dirty="0"/>
              <a:t>长江的上、中及下游</a:t>
            </a:r>
            <a:endParaRPr lang="en-HK" b="1" u="sng" dirty="0"/>
          </a:p>
        </p:txBody>
      </p:sp>
      <p:pic>
        <p:nvPicPr>
          <p:cNvPr id="4" name="Content Placeholder 3">
            <a:extLst>
              <a:ext uri="{FF2B5EF4-FFF2-40B4-BE49-F238E27FC236}">
                <a16:creationId xmlns:a16="http://schemas.microsoft.com/office/drawing/2014/main" id="{41328DBA-350C-4883-AF35-1EEE09F21871}"/>
              </a:ext>
            </a:extLst>
          </p:cNvPr>
          <p:cNvPicPr>
            <a:picLocks noGrp="1" noChangeAspect="1"/>
          </p:cNvPicPr>
          <p:nvPr>
            <p:ph sz="quarter" idx="13"/>
          </p:nvPr>
        </p:nvPicPr>
        <p:blipFill>
          <a:blip r:embed="rId2"/>
          <a:stretch>
            <a:fillRect/>
          </a:stretch>
        </p:blipFill>
        <p:spPr>
          <a:xfrm>
            <a:off x="24249" y="1700604"/>
            <a:ext cx="9119751" cy="3720857"/>
          </a:xfrm>
          <a:prstGeom prst="rect">
            <a:avLst/>
          </a:prstGeom>
        </p:spPr>
      </p:pic>
      <p:sp>
        <p:nvSpPr>
          <p:cNvPr id="5" name="圓角矩形圖說文字 5">
            <a:extLst>
              <a:ext uri="{FF2B5EF4-FFF2-40B4-BE49-F238E27FC236}">
                <a16:creationId xmlns:a16="http://schemas.microsoft.com/office/drawing/2014/main" id="{F262EF17-0170-4C17-AF1A-4B297D7D845B}"/>
              </a:ext>
            </a:extLst>
          </p:cNvPr>
          <p:cNvSpPr/>
          <p:nvPr/>
        </p:nvSpPr>
        <p:spPr>
          <a:xfrm>
            <a:off x="2575762" y="5683882"/>
            <a:ext cx="4684935" cy="859772"/>
          </a:xfrm>
          <a:prstGeom prst="wedgeRoundRectCallout">
            <a:avLst>
              <a:gd name="adj1" fmla="val -17788"/>
              <a:gd name="adj2" fmla="val -851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图</a:t>
            </a:r>
            <a:r>
              <a:rPr lang="en-US" altLang="zh-TW" sz="3000" b="1" dirty="0"/>
              <a:t>3  </a:t>
            </a:r>
            <a:r>
              <a:rPr lang="zh-TW" altLang="en-US" sz="3000" b="1" dirty="0"/>
              <a:t>长江的剖面图</a:t>
            </a:r>
            <a:endParaRPr lang="zh-HK" altLang="en-US" sz="3000" b="1" dirty="0"/>
          </a:p>
        </p:txBody>
      </p:sp>
      <p:sp>
        <p:nvSpPr>
          <p:cNvPr id="6" name="Oval 5">
            <a:extLst>
              <a:ext uri="{FF2B5EF4-FFF2-40B4-BE49-F238E27FC236}">
                <a16:creationId xmlns:a16="http://schemas.microsoft.com/office/drawing/2014/main" id="{1463D19A-8E25-4F70-9FD7-6B73ACB54B2E}"/>
              </a:ext>
            </a:extLst>
          </p:cNvPr>
          <p:cNvSpPr/>
          <p:nvPr/>
        </p:nvSpPr>
        <p:spPr>
          <a:xfrm>
            <a:off x="3213717" y="1811045"/>
            <a:ext cx="843378" cy="7190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7" name="Oval 6">
            <a:extLst>
              <a:ext uri="{FF2B5EF4-FFF2-40B4-BE49-F238E27FC236}">
                <a16:creationId xmlns:a16="http://schemas.microsoft.com/office/drawing/2014/main" id="{BD60D5AE-9318-4489-89A8-A6AD870E0487}"/>
              </a:ext>
            </a:extLst>
          </p:cNvPr>
          <p:cNvSpPr/>
          <p:nvPr/>
        </p:nvSpPr>
        <p:spPr>
          <a:xfrm>
            <a:off x="6417319" y="1811045"/>
            <a:ext cx="843378" cy="7190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8" name="Oval 7">
            <a:extLst>
              <a:ext uri="{FF2B5EF4-FFF2-40B4-BE49-F238E27FC236}">
                <a16:creationId xmlns:a16="http://schemas.microsoft.com/office/drawing/2014/main" id="{E7316CE1-9E7E-40F5-B1F7-AB47164455D1}"/>
              </a:ext>
            </a:extLst>
          </p:cNvPr>
          <p:cNvSpPr/>
          <p:nvPr/>
        </p:nvSpPr>
        <p:spPr>
          <a:xfrm>
            <a:off x="7485356" y="1811045"/>
            <a:ext cx="843378" cy="7190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Tree>
    <p:extLst>
      <p:ext uri="{BB962C8B-B14F-4D97-AF65-F5344CB8AC3E}">
        <p14:creationId xmlns:p14="http://schemas.microsoft.com/office/powerpoint/2010/main" val="4232463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851DA9-1CDD-4F92-AD2F-7B21C29A3368}"/>
              </a:ext>
            </a:extLst>
          </p:cNvPr>
          <p:cNvSpPr>
            <a:spLocks noGrp="1"/>
          </p:cNvSpPr>
          <p:nvPr>
            <p:ph sz="quarter" idx="13"/>
          </p:nvPr>
        </p:nvSpPr>
        <p:spPr>
          <a:xfrm>
            <a:off x="685330" y="568171"/>
            <a:ext cx="7772870" cy="5823751"/>
          </a:xfrm>
        </p:spPr>
        <p:txBody>
          <a:bodyPr>
            <a:normAutofit fontScale="92500" lnSpcReduction="20000"/>
          </a:bodyPr>
          <a:lstStyle/>
          <a:p>
            <a:r>
              <a:rPr lang="zh-TW" altLang="en-US" sz="3200" dirty="0"/>
              <a:t>源起自唐古拉山，长江的上、中及下游的特征如下 </a:t>
            </a:r>
            <a:r>
              <a:rPr lang="en-US" altLang="zh-TW" sz="3200" dirty="0"/>
              <a:t>(</a:t>
            </a:r>
            <a:r>
              <a:rPr lang="zh-TW" altLang="en-US" sz="3200" dirty="0"/>
              <a:t>图</a:t>
            </a:r>
            <a:r>
              <a:rPr lang="en-US" altLang="zh-TW" sz="3200" dirty="0"/>
              <a:t>3)</a:t>
            </a:r>
            <a:r>
              <a:rPr lang="zh-TW" altLang="en-US" sz="3200" dirty="0"/>
              <a:t>：</a:t>
            </a:r>
            <a:endParaRPr lang="en-HK" altLang="zh-TW" sz="3200" dirty="0"/>
          </a:p>
          <a:p>
            <a:pPr marL="514350" indent="-514350">
              <a:buAutoNum type="arabicParenR"/>
            </a:pPr>
            <a:r>
              <a:rPr lang="zh-TW" altLang="en-US" sz="3200" b="1" u="sng" dirty="0">
                <a:solidFill>
                  <a:srgbClr val="0070C0"/>
                </a:solidFill>
              </a:rPr>
              <a:t>上游</a:t>
            </a:r>
            <a:r>
              <a:rPr lang="zh-TW" altLang="en-US" sz="3200" dirty="0"/>
              <a:t>：长江自源头到湖北宜昌为上游，主要流经了我国地势的</a:t>
            </a:r>
            <a:r>
              <a:rPr lang="zh-TW" altLang="en-US" sz="3200" b="1" dirty="0"/>
              <a:t>一、二级阶梯</a:t>
            </a:r>
            <a:r>
              <a:rPr lang="zh-TW" altLang="en-US" sz="3200" dirty="0"/>
              <a:t>。由于接纳了大量支流的河水令水量大增，加上</a:t>
            </a:r>
            <a:r>
              <a:rPr lang="zh-TW" altLang="en-US" sz="3200" b="1" dirty="0"/>
              <a:t>地势落差大</a:t>
            </a:r>
            <a:r>
              <a:rPr lang="zh-TW" altLang="en-US" sz="3200" dirty="0"/>
              <a:t>，水流急，</a:t>
            </a:r>
            <a:r>
              <a:rPr lang="zh-TW" altLang="en-US" sz="3200" b="1" dirty="0"/>
              <a:t>峡谷多</a:t>
            </a:r>
            <a:r>
              <a:rPr lang="zh-TW" altLang="en-US" sz="3200" dirty="0"/>
              <a:t>，水力资源丰富。</a:t>
            </a:r>
            <a:endParaRPr lang="en-HK" altLang="zh-TW" sz="3200" dirty="0"/>
          </a:p>
          <a:p>
            <a:pPr marL="514350" indent="-514350">
              <a:buAutoNum type="arabicParenR"/>
            </a:pPr>
            <a:r>
              <a:rPr lang="zh-TW" altLang="en-US" sz="3200" b="1" u="sng" dirty="0">
                <a:solidFill>
                  <a:srgbClr val="0070C0"/>
                </a:solidFill>
              </a:rPr>
              <a:t>中游</a:t>
            </a:r>
            <a:r>
              <a:rPr lang="zh-TW" altLang="en-US" sz="3200" dirty="0"/>
              <a:t>：自宜昌到江西湖口为长江的中游，流经</a:t>
            </a:r>
            <a:r>
              <a:rPr lang="zh-TW" altLang="en-US" sz="3200" b="1" dirty="0"/>
              <a:t>平原区</a:t>
            </a:r>
            <a:r>
              <a:rPr lang="zh-TW" altLang="en-US" sz="3200" dirty="0"/>
              <a:t>并接收了当地不同水系而令水量大增，当中的荆江河段更是九曲回肠，容易泛滥成灾。</a:t>
            </a:r>
            <a:endParaRPr lang="en-HK" sz="3200" dirty="0"/>
          </a:p>
        </p:txBody>
      </p:sp>
    </p:spTree>
    <p:extLst>
      <p:ext uri="{BB962C8B-B14F-4D97-AF65-F5344CB8AC3E}">
        <p14:creationId xmlns:p14="http://schemas.microsoft.com/office/powerpoint/2010/main" val="185638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851DA9-1CDD-4F92-AD2F-7B21C29A3368}"/>
              </a:ext>
            </a:extLst>
          </p:cNvPr>
          <p:cNvSpPr>
            <a:spLocks noGrp="1"/>
          </p:cNvSpPr>
          <p:nvPr>
            <p:ph sz="quarter" idx="13"/>
          </p:nvPr>
        </p:nvSpPr>
        <p:spPr>
          <a:xfrm>
            <a:off x="960773" y="622176"/>
            <a:ext cx="7772870" cy="5894033"/>
          </a:xfrm>
        </p:spPr>
        <p:txBody>
          <a:bodyPr>
            <a:normAutofit lnSpcReduction="10000"/>
          </a:bodyPr>
          <a:lstStyle/>
          <a:p>
            <a:pPr marL="0" indent="0">
              <a:buNone/>
            </a:pPr>
            <a:r>
              <a:rPr lang="zh-TW" altLang="en-US" sz="3200" dirty="0"/>
              <a:t>长江中游的特点是</a:t>
            </a:r>
            <a:r>
              <a:rPr lang="zh-TW" altLang="en-US" sz="3200" b="1" dirty="0"/>
              <a:t>地势平坦</a:t>
            </a:r>
            <a:r>
              <a:rPr lang="zh-TW" altLang="en-US" sz="3200" dirty="0"/>
              <a:t>，</a:t>
            </a:r>
            <a:r>
              <a:rPr lang="zh-TW" altLang="en-US" sz="3200" b="1" dirty="0"/>
              <a:t>水流缓慢</a:t>
            </a:r>
            <a:r>
              <a:rPr lang="zh-TW" altLang="en-US" sz="3200" dirty="0"/>
              <a:t>，</a:t>
            </a:r>
            <a:r>
              <a:rPr lang="zh-TW" altLang="en-US" sz="3200" b="1" dirty="0"/>
              <a:t>江身屈曲</a:t>
            </a:r>
            <a:r>
              <a:rPr lang="zh-TW" altLang="en-US" sz="3200" dirty="0"/>
              <a:t>，</a:t>
            </a:r>
            <a:r>
              <a:rPr lang="zh-TW" altLang="en-US" sz="3200" b="1" dirty="0"/>
              <a:t>支流集中</a:t>
            </a:r>
            <a:r>
              <a:rPr lang="zh-TW" altLang="en-US" sz="3200" dirty="0"/>
              <a:t>，</a:t>
            </a:r>
            <a:r>
              <a:rPr lang="zh-TW" altLang="en-US" sz="3200" b="1" dirty="0"/>
              <a:t>水量大增</a:t>
            </a:r>
            <a:r>
              <a:rPr lang="zh-TW" altLang="en-US" sz="3200" dirty="0"/>
              <a:t>及</a:t>
            </a:r>
            <a:r>
              <a:rPr lang="zh-TW" altLang="en-US" sz="3200" b="1" dirty="0"/>
              <a:t>湖泊众多</a:t>
            </a:r>
            <a:r>
              <a:rPr lang="en-US" altLang="zh-TW" sz="3200" dirty="0"/>
              <a:t>(</a:t>
            </a:r>
            <a:r>
              <a:rPr lang="zh-TW" altLang="en-US" sz="3200" dirty="0"/>
              <a:t>江湖相通</a:t>
            </a:r>
            <a:r>
              <a:rPr lang="en-US" altLang="zh-TW" sz="3200" dirty="0"/>
              <a:t>)</a:t>
            </a:r>
            <a:r>
              <a:rPr lang="zh-TW" altLang="en-US" sz="3200" dirty="0"/>
              <a:t>，当中最著名的湖泊便有</a:t>
            </a:r>
            <a:r>
              <a:rPr lang="zh-TW" altLang="en-US" sz="3200" b="1" dirty="0"/>
              <a:t>洞庭湖</a:t>
            </a:r>
            <a:r>
              <a:rPr lang="zh-TW" altLang="en-US" sz="3200" dirty="0"/>
              <a:t>及</a:t>
            </a:r>
            <a:r>
              <a:rPr lang="zh-TW" altLang="en-US" sz="3200" b="1" dirty="0"/>
              <a:t>鄱阳湖。</a:t>
            </a:r>
            <a:endParaRPr lang="en-US" altLang="zh-TW" sz="3200" b="1" dirty="0"/>
          </a:p>
          <a:p>
            <a:pPr marL="0" indent="0">
              <a:buNone/>
            </a:pPr>
            <a:r>
              <a:rPr lang="en-US" altLang="zh-TW" sz="3200" dirty="0"/>
              <a:t>3) </a:t>
            </a:r>
            <a:r>
              <a:rPr lang="zh-TW" altLang="en-US" sz="3200" b="1" u="sng" dirty="0">
                <a:solidFill>
                  <a:srgbClr val="0070C0"/>
                </a:solidFill>
              </a:rPr>
              <a:t>下游</a:t>
            </a:r>
            <a:r>
              <a:rPr lang="zh-TW" altLang="en-US" sz="3200" dirty="0"/>
              <a:t>：长江自江西湖口以下为下游，流经</a:t>
            </a:r>
            <a:r>
              <a:rPr lang="zh-TW" altLang="en-US" sz="3200" b="1" dirty="0"/>
              <a:t>平原地区</a:t>
            </a:r>
            <a:r>
              <a:rPr lang="zh-TW" altLang="en-US" sz="3200" dirty="0"/>
              <a:t>，由于水量大，地势低平，容易泛滥成灾。</a:t>
            </a:r>
            <a:endParaRPr lang="en-HK" altLang="zh-TW" sz="3200" dirty="0"/>
          </a:p>
          <a:p>
            <a:pPr marL="0" indent="0">
              <a:buNone/>
            </a:pPr>
            <a:r>
              <a:rPr lang="zh-TW" altLang="en-US" sz="3200" dirty="0"/>
              <a:t>长江下游的特点是</a:t>
            </a:r>
            <a:r>
              <a:rPr lang="zh-TW" altLang="en-US" sz="3200" b="1" dirty="0"/>
              <a:t>江面宽阔</a:t>
            </a:r>
            <a:r>
              <a:rPr lang="zh-TW" altLang="en-US" sz="3200" dirty="0"/>
              <a:t>，</a:t>
            </a:r>
            <a:r>
              <a:rPr lang="zh-TW" altLang="en-US" sz="3200" b="1" dirty="0"/>
              <a:t>支流短小</a:t>
            </a:r>
            <a:r>
              <a:rPr lang="zh-TW" altLang="en-US" sz="3200" dirty="0"/>
              <a:t>，江海相会，</a:t>
            </a:r>
            <a:r>
              <a:rPr lang="zh-TW" altLang="en-US" sz="3200" b="1" dirty="0"/>
              <a:t>沙洲众多。</a:t>
            </a:r>
            <a:r>
              <a:rPr lang="zh-TW" altLang="en-US" sz="3200" dirty="0"/>
              <a:t>当中上海的</a:t>
            </a:r>
            <a:r>
              <a:rPr lang="zh-TW" altLang="en-US" sz="3200" b="1" dirty="0"/>
              <a:t>祟明岛</a:t>
            </a:r>
            <a:r>
              <a:rPr lang="zh-TW" altLang="en-US" sz="3200" dirty="0"/>
              <a:t>，便是由长江泥沙堆积而成的沙洲。</a:t>
            </a:r>
            <a:endParaRPr lang="en-HK" sz="3200" dirty="0"/>
          </a:p>
          <a:p>
            <a:pPr marL="0" indent="0">
              <a:buNone/>
            </a:pPr>
            <a:endParaRPr lang="en-HK" sz="3200" dirty="0"/>
          </a:p>
        </p:txBody>
      </p:sp>
    </p:spTree>
    <p:extLst>
      <p:ext uri="{BB962C8B-B14F-4D97-AF65-F5344CB8AC3E}">
        <p14:creationId xmlns:p14="http://schemas.microsoft.com/office/powerpoint/2010/main" val="2784722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DC41-FD1E-430F-AD5B-1EF24453520E}"/>
              </a:ext>
            </a:extLst>
          </p:cNvPr>
          <p:cNvSpPr>
            <a:spLocks noGrp="1"/>
          </p:cNvSpPr>
          <p:nvPr>
            <p:ph type="title"/>
          </p:nvPr>
        </p:nvSpPr>
        <p:spPr>
          <a:xfrm>
            <a:off x="685332" y="618518"/>
            <a:ext cx="7773338" cy="801909"/>
          </a:xfrm>
        </p:spPr>
        <p:txBody>
          <a:bodyPr/>
          <a:lstStyle/>
          <a:p>
            <a:r>
              <a:rPr lang="zh-TW" altLang="en-US" b="1" u="sng" dirty="0"/>
              <a:t>长江下游及河口地貌研习</a:t>
            </a:r>
            <a:endParaRPr lang="en-HK" b="1" u="sng" dirty="0"/>
          </a:p>
        </p:txBody>
      </p:sp>
      <p:sp>
        <p:nvSpPr>
          <p:cNvPr id="3" name="Content Placeholder 2">
            <a:extLst>
              <a:ext uri="{FF2B5EF4-FFF2-40B4-BE49-F238E27FC236}">
                <a16:creationId xmlns:a16="http://schemas.microsoft.com/office/drawing/2014/main" id="{C1FD3F99-0BE6-4C22-8385-A4B8B249CAF7}"/>
              </a:ext>
            </a:extLst>
          </p:cNvPr>
          <p:cNvSpPr>
            <a:spLocks noGrp="1"/>
          </p:cNvSpPr>
          <p:nvPr>
            <p:ph sz="quarter" idx="13"/>
          </p:nvPr>
        </p:nvSpPr>
        <p:spPr>
          <a:xfrm>
            <a:off x="685330" y="1597981"/>
            <a:ext cx="7772870" cy="4193219"/>
          </a:xfrm>
        </p:spPr>
        <p:txBody>
          <a:bodyPr>
            <a:normAutofit/>
          </a:bodyPr>
          <a:lstStyle/>
          <a:p>
            <a:r>
              <a:rPr lang="zh-TW" altLang="en-US" sz="3200" dirty="0"/>
              <a:t>长江是我国最长的河流，发源自唐古拉山，沿途汇集了</a:t>
            </a:r>
            <a:r>
              <a:rPr lang="en-US" altLang="zh-TW" sz="3200" dirty="0"/>
              <a:t>700</a:t>
            </a:r>
            <a:r>
              <a:rPr lang="zh-TW" altLang="en-US" sz="3200" dirty="0"/>
              <a:t>多条大小河川，并于上海市注入东海。</a:t>
            </a:r>
            <a:endParaRPr lang="en-HK" altLang="zh-TW" sz="3200" dirty="0"/>
          </a:p>
          <a:p>
            <a:r>
              <a:rPr lang="zh-TW" altLang="en-US" sz="3200" dirty="0"/>
              <a:t>故此，上海市及苏州一带是可供研习长江下游及河口地貌的一个区域 </a:t>
            </a:r>
            <a:r>
              <a:rPr lang="en-US" altLang="zh-TW" sz="3200" dirty="0"/>
              <a:t>(</a:t>
            </a:r>
            <a:r>
              <a:rPr lang="zh-TW" altLang="en-US" sz="3200" dirty="0"/>
              <a:t>图</a:t>
            </a:r>
            <a:r>
              <a:rPr lang="en-US" altLang="zh-TW" sz="3200" dirty="0"/>
              <a:t>4)</a:t>
            </a:r>
            <a:r>
              <a:rPr lang="zh-TW" altLang="en-US" sz="3200" dirty="0"/>
              <a:t>。</a:t>
            </a:r>
            <a:endParaRPr lang="en-US" altLang="zh-TW" sz="3200" dirty="0"/>
          </a:p>
          <a:p>
            <a:endParaRPr lang="en-HK" altLang="zh-TW" sz="3200" dirty="0"/>
          </a:p>
          <a:p>
            <a:endParaRPr lang="en-HK" altLang="zh-TW" sz="3200" dirty="0"/>
          </a:p>
          <a:p>
            <a:endParaRPr lang="en-HK" altLang="zh-TW" sz="3200" dirty="0"/>
          </a:p>
          <a:p>
            <a:endParaRPr lang="en-HK" sz="3200" dirty="0"/>
          </a:p>
        </p:txBody>
      </p:sp>
    </p:spTree>
    <p:extLst>
      <p:ext uri="{BB962C8B-B14F-4D97-AF65-F5344CB8AC3E}">
        <p14:creationId xmlns:p14="http://schemas.microsoft.com/office/powerpoint/2010/main" val="3330721799"/>
      </p:ext>
    </p:extLst>
  </p:cSld>
  <p:clrMapOvr>
    <a:masterClrMapping/>
  </p:clrMapOvr>
</p:sld>
</file>

<file path=ppt/theme/theme1.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a8f5d743afa6f95fdf86e341aa3d847b">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1eef4b31a12a555155f8a8a482b8ea0e" ns2:_="" ns3:_="">
    <xsd:import namespace="de5c2c51-7906-4fac-bf5c-36dc0d54e7e0"/>
    <xsd:import namespace="864ccfde-09d8-454f-ae99-5f29ab723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67e35e7-8d97-4873-bcad-3ed55303f7fc}"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Props1.xml><?xml version="1.0" encoding="utf-8"?>
<ds:datastoreItem xmlns:ds="http://schemas.openxmlformats.org/officeDocument/2006/customXml" ds:itemID="{120AB9DA-109B-431D-9471-B75E08CB9DBD}"/>
</file>

<file path=customXml/itemProps2.xml><?xml version="1.0" encoding="utf-8"?>
<ds:datastoreItem xmlns:ds="http://schemas.openxmlformats.org/officeDocument/2006/customXml" ds:itemID="{A438F518-9BCD-429B-A5A6-57ADE4930554}"/>
</file>

<file path=customXml/itemProps3.xml><?xml version="1.0" encoding="utf-8"?>
<ds:datastoreItem xmlns:ds="http://schemas.openxmlformats.org/officeDocument/2006/customXml" ds:itemID="{A6737395-40D0-43FE-A26C-ACB681779EDB}"/>
</file>

<file path=docProps/app.xml><?xml version="1.0" encoding="utf-8"?>
<Properties xmlns="http://schemas.openxmlformats.org/officeDocument/2006/extended-properties" xmlns:vt="http://schemas.openxmlformats.org/officeDocument/2006/docPropsVTypes">
  <Template>TM04033925[[fn=小水滴]]</Template>
  <TotalTime>653</TotalTime>
  <Words>1700</Words>
  <Application>Microsoft Office PowerPoint</Application>
  <PresentationFormat>全屏显示(4:3)</PresentationFormat>
  <Paragraphs>134</Paragraphs>
  <Slides>28</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28</vt:i4>
      </vt:variant>
    </vt:vector>
  </HeadingPairs>
  <TitlesOfParts>
    <vt:vector size="33" baseType="lpstr">
      <vt:lpstr>Arial</vt:lpstr>
      <vt:lpstr>Calibri</vt:lpstr>
      <vt:lpstr>Century Gothic</vt:lpstr>
      <vt:lpstr>Tw Cen MT</vt:lpstr>
      <vt:lpstr>小水滴</vt:lpstr>
      <vt:lpstr>中国地理  简报系列 (5) – 我国河流地貌的个案研习： 长江 </vt:lpstr>
      <vt:lpstr>教师指引 – 中国河流的教授与 高中地理课程的连系 </vt:lpstr>
      <vt:lpstr>长江之“最”</vt:lpstr>
      <vt:lpstr>PowerPoint 演示文稿</vt:lpstr>
      <vt:lpstr>PowerPoint 演示文稿</vt:lpstr>
      <vt:lpstr>长江的上、中及下游</vt:lpstr>
      <vt:lpstr>PowerPoint 演示文稿</vt:lpstr>
      <vt:lpstr>PowerPoint 演示文稿</vt:lpstr>
      <vt:lpstr>长江下游及河口地貌研习</vt:lpstr>
      <vt:lpstr>PowerPoint 演示文稿</vt:lpstr>
      <vt:lpstr>1) 太湖的形成：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 祟明岛的形成</vt:lpstr>
      <vt:lpstr>PowerPoint 演示文稿</vt:lpstr>
      <vt:lpstr>PowerPoint 演示文稿</vt:lpstr>
      <vt:lpstr>PowerPoint 演示文稿</vt:lpstr>
      <vt:lpstr>PowerPoint 演示文稿</vt:lpstr>
      <vt:lpstr>PowerPoint 演示文稿</vt:lpstr>
      <vt:lpstr>PowerPoint 演示文稿</vt:lpstr>
      <vt:lpstr>参考数据：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中國地理  簡報系列 (4) – 中國的河流</dc:title>
  <dc:creator>Jenny Yau</dc:creator>
  <cp:lastModifiedBy>福林 李</cp:lastModifiedBy>
  <cp:revision>235</cp:revision>
  <dcterms:created xsi:type="dcterms:W3CDTF">2020-04-21T10:19:48Z</dcterms:created>
  <dcterms:modified xsi:type="dcterms:W3CDTF">2026-01-14T23:55:17Z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